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sldIdLst>
    <p:sldId id="256" r:id="rId2"/>
    <p:sldId id="277" r:id="rId3"/>
    <p:sldId id="278"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3" r:id="rId18"/>
    <p:sldId id="292" r:id="rId19"/>
    <p:sldId id="29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105864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36888375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48051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1153291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5734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22217313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5330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97133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2768321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D28C365-1851-40D4-AA76-B16438FE25B9}" type="datetimeFigureOut">
              <a:rPr lang="ru-RU" smtClean="0"/>
              <a:t>28.03.2023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1312843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D28C365-1851-40D4-AA76-B16438FE25B9}" type="datetimeFigureOut">
              <a:rPr lang="ru-RU" smtClean="0"/>
              <a:t>28.03.2023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1566898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D28C365-1851-40D4-AA76-B16438FE25B9}" type="datetimeFigureOut">
              <a:rPr lang="ru-RU" smtClean="0"/>
              <a:t>28.03.2023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504599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D28C365-1851-40D4-AA76-B16438FE25B9}" type="datetimeFigureOut">
              <a:rPr lang="ru-RU" smtClean="0"/>
              <a:t>28.03.2023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3103545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28C365-1851-40D4-AA76-B16438FE25B9}" type="datetimeFigureOut">
              <a:rPr lang="ru-RU" smtClean="0"/>
              <a:t>28.03.2023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2783236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1D28C365-1851-40D4-AA76-B16438FE25B9}" type="datetimeFigureOut">
              <a:rPr lang="ru-RU" smtClean="0"/>
              <a:t>28.03.2023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519382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D28C365-1851-40D4-AA76-B16438FE25B9}" type="datetimeFigureOut">
              <a:rPr lang="ru-RU" smtClean="0"/>
              <a:t>28.03.2023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5D4056-D490-4A95-B1C1-ECA9CB437719}" type="slidenum">
              <a:rPr lang="ru-RU" smtClean="0"/>
              <a:t>‹#›</a:t>
            </a:fld>
            <a:endParaRPr lang="ru-RU"/>
          </a:p>
        </p:txBody>
      </p:sp>
    </p:spTree>
    <p:extLst>
      <p:ext uri="{BB962C8B-B14F-4D97-AF65-F5344CB8AC3E}">
        <p14:creationId xmlns:p14="http://schemas.microsoft.com/office/powerpoint/2010/main" val="4276440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28C365-1851-40D4-AA76-B16438FE25B9}" type="datetimeFigureOut">
              <a:rPr lang="ru-RU" smtClean="0"/>
              <a:t>28.03.2023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15D4056-D490-4A95-B1C1-ECA9CB437719}" type="slidenum">
              <a:rPr lang="ru-RU" smtClean="0"/>
              <a:t>‹#›</a:t>
            </a:fld>
            <a:endParaRPr lang="ru-RU"/>
          </a:p>
        </p:txBody>
      </p:sp>
    </p:spTree>
    <p:extLst>
      <p:ext uri="{BB962C8B-B14F-4D97-AF65-F5344CB8AC3E}">
        <p14:creationId xmlns:p14="http://schemas.microsoft.com/office/powerpoint/2010/main" val="1830557131"/>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7262C78-FA83-4455-9028-2BD713D91F0E}"/>
              </a:ext>
            </a:extLst>
          </p:cNvPr>
          <p:cNvSpPr>
            <a:spLocks noGrp="1"/>
          </p:cNvSpPr>
          <p:nvPr>
            <p:ph type="ctrTitle"/>
          </p:nvPr>
        </p:nvSpPr>
        <p:spPr>
          <a:xfrm>
            <a:off x="767312" y="480767"/>
            <a:ext cx="9144000" cy="3274293"/>
          </a:xfrm>
        </p:spPr>
        <p:txBody>
          <a:bodyPr>
            <a:normAutofit fontScale="90000"/>
          </a:bodyPr>
          <a:lstStyle/>
          <a:p>
            <a:pPr algn="ctr"/>
            <a:r>
              <a:rPr lang="ru-RU" b="1" dirty="0" smtClean="0">
                <a:solidFill>
                  <a:srgbClr val="FFC000"/>
                </a:solidFill>
              </a:rPr>
              <a:t/>
            </a:r>
            <a:br>
              <a:rPr lang="ru-RU" b="1" dirty="0" smtClean="0">
                <a:solidFill>
                  <a:srgbClr val="FFC000"/>
                </a:solidFill>
              </a:rPr>
            </a:br>
            <a:r>
              <a:rPr lang="ru-RU" b="1" dirty="0" smtClean="0">
                <a:solidFill>
                  <a:srgbClr val="FFC000"/>
                </a:solidFill>
              </a:rPr>
              <a:t>«Индивидуальная работа с несовершеннолетними, проявляющими </a:t>
            </a:r>
            <a:r>
              <a:rPr lang="ru-RU" b="1" dirty="0" err="1" smtClean="0">
                <a:solidFill>
                  <a:srgbClr val="FFC000"/>
                </a:solidFill>
              </a:rPr>
              <a:t>девиантное</a:t>
            </a:r>
            <a:r>
              <a:rPr lang="ru-RU" b="1" dirty="0" smtClean="0">
                <a:solidFill>
                  <a:srgbClr val="FFC000"/>
                </a:solidFill>
              </a:rPr>
              <a:t> поведение»</a:t>
            </a:r>
            <a:endParaRPr lang="ru-RU" sz="5400" dirty="0"/>
          </a:p>
        </p:txBody>
      </p:sp>
      <p:sp>
        <p:nvSpPr>
          <p:cNvPr id="3" name="Подзаголовок 2">
            <a:extLst>
              <a:ext uri="{FF2B5EF4-FFF2-40B4-BE49-F238E27FC236}">
                <a16:creationId xmlns="" xmlns:a16="http://schemas.microsoft.com/office/drawing/2014/main" id="{6E575D40-723F-4B66-A2E9-985FFCBB6B27}"/>
              </a:ext>
            </a:extLst>
          </p:cNvPr>
          <p:cNvSpPr>
            <a:spLocks noGrp="1"/>
          </p:cNvSpPr>
          <p:nvPr>
            <p:ph type="subTitle" idx="1"/>
          </p:nvPr>
        </p:nvSpPr>
        <p:spPr>
          <a:xfrm>
            <a:off x="4239492" y="4696690"/>
            <a:ext cx="5782656" cy="1357745"/>
          </a:xfrm>
        </p:spPr>
        <p:txBody>
          <a:bodyPr>
            <a:noAutofit/>
          </a:bodyPr>
          <a:lstStyle/>
          <a:p>
            <a:r>
              <a:rPr lang="ru-RU" sz="2400" b="1" i="1" dirty="0" smtClean="0">
                <a:solidFill>
                  <a:schemeClr val="tx2">
                    <a:lumMod val="60000"/>
                    <a:lumOff val="40000"/>
                  </a:schemeClr>
                </a:solidFill>
              </a:rPr>
              <a:t>Педагог-психолог МБОУ «Лицей-интернат </a:t>
            </a:r>
            <a:r>
              <a:rPr lang="ru-RU" sz="2400" b="1" i="1" dirty="0" err="1" smtClean="0">
                <a:solidFill>
                  <a:schemeClr val="tx2">
                    <a:lumMod val="60000"/>
                    <a:lumOff val="40000"/>
                  </a:schemeClr>
                </a:solidFill>
              </a:rPr>
              <a:t>г.Буинск</a:t>
            </a:r>
            <a:r>
              <a:rPr lang="ru-RU" sz="2400" b="1" i="1" dirty="0" smtClean="0">
                <a:solidFill>
                  <a:schemeClr val="tx2">
                    <a:lumMod val="60000"/>
                    <a:lumOff val="40000"/>
                  </a:schemeClr>
                </a:solidFill>
              </a:rPr>
              <a:t> </a:t>
            </a:r>
            <a:r>
              <a:rPr lang="ru-RU" sz="2400" b="1" i="1" dirty="0" smtClean="0">
                <a:solidFill>
                  <a:schemeClr val="tx2">
                    <a:lumMod val="60000"/>
                    <a:lumOff val="40000"/>
                  </a:schemeClr>
                </a:solidFill>
              </a:rPr>
              <a:t>РТ»</a:t>
            </a:r>
          </a:p>
          <a:p>
            <a:r>
              <a:rPr lang="ru-RU" sz="2400" b="1" i="1" dirty="0" smtClean="0">
                <a:solidFill>
                  <a:schemeClr val="tx2">
                    <a:lumMod val="60000"/>
                    <a:lumOff val="40000"/>
                  </a:schemeClr>
                </a:solidFill>
              </a:rPr>
              <a:t>Егорова Татьяна Ивановна </a:t>
            </a:r>
            <a:endParaRPr lang="ru-RU" sz="2400" b="1" i="1" dirty="0">
              <a:solidFill>
                <a:schemeClr val="tx2">
                  <a:lumMod val="60000"/>
                  <a:lumOff val="40000"/>
                </a:schemeClr>
              </a:solidFill>
            </a:endParaRPr>
          </a:p>
        </p:txBody>
      </p:sp>
    </p:spTree>
    <p:extLst>
      <p:ext uri="{BB962C8B-B14F-4D97-AF65-F5344CB8AC3E}">
        <p14:creationId xmlns:p14="http://schemas.microsoft.com/office/powerpoint/2010/main" val="2482982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9491" y="401062"/>
            <a:ext cx="9559635" cy="6456938"/>
          </a:xfrm>
        </p:spPr>
        <p:txBody>
          <a:bodyPr/>
          <a:lstStyle/>
          <a:p>
            <a:pPr indent="450215" algn="just">
              <a:lnSpc>
                <a:spcPct val="115000"/>
              </a:lnSpc>
              <a:spcAft>
                <a:spcPts val="750"/>
              </a:spcAft>
            </a:pPr>
            <a:r>
              <a:rPr lang="ru-RU" sz="2200" b="1" dirty="0" smtClean="0">
                <a:latin typeface="Times New Roman"/>
                <a:ea typeface="Times New Roman"/>
                <a:cs typeface="Times New Roman"/>
              </a:rPr>
              <a:t>Подростки</a:t>
            </a:r>
            <a:r>
              <a:rPr lang="ru-RU" sz="2200" b="1" dirty="0">
                <a:latin typeface="Times New Roman"/>
                <a:ea typeface="Times New Roman"/>
                <a:cs typeface="Times New Roman"/>
              </a:rPr>
              <a:t>, отличающимися жаждой любой </a:t>
            </a:r>
            <a:r>
              <a:rPr lang="ru-RU" sz="2200" b="1" dirty="0" smtClean="0">
                <a:latin typeface="Times New Roman"/>
                <a:ea typeface="Times New Roman"/>
                <a:cs typeface="Times New Roman"/>
              </a:rPr>
              <a:t>деятельности</a:t>
            </a:r>
            <a:r>
              <a:rPr lang="ru-RU" sz="2200" dirty="0" smtClean="0">
                <a:latin typeface="Times New Roman"/>
                <a:ea typeface="Times New Roman"/>
                <a:cs typeface="Times New Roman"/>
              </a:rPr>
              <a:t> - </a:t>
            </a:r>
            <a:r>
              <a:rPr lang="ru-RU" sz="2200" dirty="0">
                <a:latin typeface="Times New Roman"/>
                <a:ea typeface="Times New Roman"/>
                <a:cs typeface="Times New Roman"/>
              </a:rPr>
              <a:t>следует помнить, что они чаще всего являются лидерами и организаторами группы. Направляя подростков на социально одобряемые формы проявления активности (а именно эта потребность наиболее типична для таких подростков), необходимо показать, что только отказ от противоправного поведения может обеспечить разумную реализацию их кипучей энергии.</a:t>
            </a:r>
            <a:endParaRPr lang="ru-RU" sz="2200" dirty="0">
              <a:latin typeface="Calibri"/>
              <a:ea typeface="Calibri"/>
              <a:cs typeface="Times New Roman"/>
            </a:endParaRPr>
          </a:p>
          <a:p>
            <a:pPr indent="450215" algn="just">
              <a:lnSpc>
                <a:spcPct val="115000"/>
              </a:lnSpc>
              <a:spcAft>
                <a:spcPts val="750"/>
              </a:spcAft>
            </a:pPr>
            <a:r>
              <a:rPr lang="ru-RU" sz="2200" b="1" dirty="0" smtClean="0">
                <a:latin typeface="Times New Roman"/>
                <a:ea typeface="Times New Roman"/>
                <a:cs typeface="Times New Roman"/>
              </a:rPr>
              <a:t>Демонстративные подростки</a:t>
            </a:r>
            <a:r>
              <a:rPr lang="ru-RU" sz="2200" dirty="0" smtClean="0">
                <a:latin typeface="Times New Roman"/>
                <a:ea typeface="Times New Roman"/>
                <a:cs typeface="Times New Roman"/>
              </a:rPr>
              <a:t> - </a:t>
            </a:r>
            <a:r>
              <a:rPr lang="ru-RU" sz="2200" dirty="0">
                <a:latin typeface="Times New Roman"/>
                <a:ea typeface="Times New Roman"/>
                <a:cs typeface="Times New Roman"/>
              </a:rPr>
              <a:t>им следует разъяснить, что удовлетворение этих желаний возможно, например, при занятиях </a:t>
            </a:r>
            <a:r>
              <a:rPr lang="ru-RU" sz="2200" dirty="0" smtClean="0">
                <a:latin typeface="Times New Roman"/>
                <a:ea typeface="Times New Roman"/>
                <a:cs typeface="Times New Roman"/>
              </a:rPr>
              <a:t>творчеством, </a:t>
            </a:r>
            <a:r>
              <a:rPr lang="ru-RU" sz="2200" dirty="0">
                <a:latin typeface="Times New Roman"/>
                <a:ea typeface="Times New Roman"/>
                <a:cs typeface="Times New Roman"/>
              </a:rPr>
              <a:t>показать, что окружающие понимают внутренние причины отклоняющегося поведения (желание быть неординарным, необычным). В беседе целесообразно не оказывать «грубого» давления, а использовать живые, яркие примеры, образные сравнения. А в некоторых случаях можно и несколько преувеличивать тяжесть последующего наказания, учитывая трусливость субъектов.</a:t>
            </a:r>
            <a:endParaRPr lang="ru-RU" sz="2200" dirty="0">
              <a:latin typeface="Calibri"/>
              <a:ea typeface="Calibri"/>
              <a:cs typeface="Times New Roman"/>
            </a:endParaRPr>
          </a:p>
          <a:p>
            <a:endParaRPr lang="ru-RU" dirty="0"/>
          </a:p>
        </p:txBody>
      </p:sp>
    </p:spTree>
    <p:extLst>
      <p:ext uri="{BB962C8B-B14F-4D97-AF65-F5344CB8AC3E}">
        <p14:creationId xmlns:p14="http://schemas.microsoft.com/office/powerpoint/2010/main" val="1988318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279" y="263236"/>
            <a:ext cx="8596668" cy="1320800"/>
          </a:xfrm>
        </p:spPr>
        <p:txBody>
          <a:bodyPr/>
          <a:lstStyle/>
          <a:p>
            <a:r>
              <a:rPr lang="ru-RU" b="1" dirty="0" smtClean="0">
                <a:ea typeface="Times New Roman"/>
              </a:rPr>
              <a:t>Подростки </a:t>
            </a:r>
            <a:r>
              <a:rPr lang="ru-RU" b="1" dirty="0">
                <a:ea typeface="Times New Roman"/>
              </a:rPr>
              <a:t>«необщительного» типа (замкнутые)</a:t>
            </a:r>
            <a:endParaRPr lang="ru-RU" b="1" dirty="0"/>
          </a:p>
        </p:txBody>
      </p:sp>
      <p:sp>
        <p:nvSpPr>
          <p:cNvPr id="3" name="Объект 2"/>
          <p:cNvSpPr>
            <a:spLocks noGrp="1"/>
          </p:cNvSpPr>
          <p:nvPr>
            <p:ph idx="1"/>
          </p:nvPr>
        </p:nvSpPr>
        <p:spPr>
          <a:xfrm>
            <a:off x="457200" y="1801091"/>
            <a:ext cx="8816802" cy="4240271"/>
          </a:xfrm>
        </p:spPr>
        <p:txBody>
          <a:bodyPr/>
          <a:lstStyle/>
          <a:p>
            <a:pPr indent="450215" algn="just">
              <a:lnSpc>
                <a:spcPct val="115000"/>
              </a:lnSpc>
              <a:spcAft>
                <a:spcPts val="750"/>
              </a:spcAft>
            </a:pPr>
            <a:r>
              <a:rPr lang="ru-RU" sz="2800" dirty="0">
                <a:latin typeface="Times New Roman"/>
                <a:ea typeface="Times New Roman"/>
                <a:cs typeface="Times New Roman"/>
              </a:rPr>
              <a:t>недопустимо грубое воздействие, которое часто приводит к активным выражениям протеста. Часто оказывается целесообразной смена воспитателя, педагога, инспектора, так как без эмоционального контакта результаты будут минимальны. В таких случаях необходимо действовать через лиц, которым симпатизируют подростки этого типа.</a:t>
            </a:r>
            <a:endParaRPr lang="ru-RU" sz="2800" dirty="0">
              <a:latin typeface="Calibri"/>
              <a:ea typeface="Calibri"/>
              <a:cs typeface="Times New Roman"/>
            </a:endParaRPr>
          </a:p>
          <a:p>
            <a:endParaRPr lang="ru-RU" dirty="0"/>
          </a:p>
        </p:txBody>
      </p:sp>
    </p:spTree>
    <p:extLst>
      <p:ext uri="{BB962C8B-B14F-4D97-AF65-F5344CB8AC3E}">
        <p14:creationId xmlns:p14="http://schemas.microsoft.com/office/powerpoint/2010/main" val="1084831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Методы коррекции </a:t>
            </a:r>
            <a:r>
              <a:rPr lang="ru-RU" b="1" dirty="0" err="1"/>
              <a:t>девиантного</a:t>
            </a:r>
            <a:r>
              <a:rPr lang="ru-RU" b="1" dirty="0"/>
              <a:t> поведения </a:t>
            </a:r>
            <a:br>
              <a:rPr lang="ru-RU" b="1" dirty="0"/>
            </a:br>
            <a:endParaRPr lang="ru-RU" b="1" dirty="0"/>
          </a:p>
        </p:txBody>
      </p:sp>
      <p:sp>
        <p:nvSpPr>
          <p:cNvPr id="3" name="Объект 2"/>
          <p:cNvSpPr>
            <a:spLocks noGrp="1"/>
          </p:cNvSpPr>
          <p:nvPr>
            <p:ph idx="1"/>
          </p:nvPr>
        </p:nvSpPr>
        <p:spPr/>
        <p:txBody>
          <a:bodyPr>
            <a:noAutofit/>
          </a:bodyPr>
          <a:lstStyle/>
          <a:p>
            <a:pPr lvl="0">
              <a:lnSpc>
                <a:spcPct val="115000"/>
              </a:lnSpc>
              <a:buFont typeface="Symbol"/>
              <a:buChar char=""/>
            </a:pPr>
            <a:r>
              <a:rPr lang="ru-RU" sz="2800" dirty="0" smtClean="0">
                <a:latin typeface="Times New Roman"/>
                <a:ea typeface="Times New Roman"/>
                <a:cs typeface="Times New Roman"/>
              </a:rPr>
              <a:t>Стимулирование </a:t>
            </a:r>
            <a:r>
              <a:rPr lang="ru-RU" sz="2800" dirty="0">
                <a:latin typeface="Times New Roman"/>
                <a:ea typeface="Times New Roman"/>
                <a:cs typeface="Times New Roman"/>
              </a:rPr>
              <a:t>позитивной мотивации.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Методы коррекции эмоциональных состояний.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Методы </a:t>
            </a:r>
            <a:r>
              <a:rPr lang="ru-RU" sz="2800" dirty="0" err="1">
                <a:latin typeface="Times New Roman"/>
                <a:ea typeface="Times New Roman"/>
                <a:cs typeface="Times New Roman"/>
              </a:rPr>
              <a:t>саморегуляции</a:t>
            </a:r>
            <a:r>
              <a:rPr lang="ru-RU" sz="2800" dirty="0">
                <a:latin typeface="Times New Roman"/>
                <a:ea typeface="Times New Roman"/>
                <a:cs typeface="Times New Roman"/>
              </a:rPr>
              <a:t>.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Когнитивное </a:t>
            </a:r>
            <a:r>
              <a:rPr lang="ru-RU" sz="2800" dirty="0" err="1">
                <a:latin typeface="Times New Roman"/>
                <a:ea typeface="Times New Roman"/>
                <a:cs typeface="Times New Roman"/>
              </a:rPr>
              <a:t>переструктурирование</a:t>
            </a:r>
            <a:r>
              <a:rPr lang="ru-RU" sz="2800" dirty="0">
                <a:latin typeface="Times New Roman"/>
                <a:ea typeface="Times New Roman"/>
                <a:cs typeface="Times New Roman"/>
              </a:rPr>
              <a:t>.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Методы прекращения нежелательного поведения (санкции).</a:t>
            </a:r>
            <a:endParaRPr lang="ru-RU" sz="2800" dirty="0">
              <a:latin typeface="Calibri"/>
              <a:ea typeface="Calibri"/>
              <a:cs typeface="Times New Roman"/>
            </a:endParaRPr>
          </a:p>
          <a:p>
            <a:pPr lvl="0">
              <a:lnSpc>
                <a:spcPct val="115000"/>
              </a:lnSpc>
              <a:spcAft>
                <a:spcPts val="1000"/>
              </a:spcAft>
              <a:buFont typeface="Symbol"/>
              <a:buChar char=""/>
            </a:pPr>
            <a:r>
              <a:rPr lang="ru-RU" sz="2800" dirty="0">
                <a:latin typeface="Times New Roman"/>
                <a:ea typeface="Times New Roman"/>
                <a:cs typeface="Times New Roman"/>
              </a:rPr>
              <a:t>Методы формирования позитивного поведения.</a:t>
            </a:r>
            <a:endParaRPr lang="ru-RU" sz="2800" dirty="0">
              <a:latin typeface="Calibri"/>
              <a:ea typeface="Calibri"/>
              <a:cs typeface="Times New Roman"/>
            </a:endParaRPr>
          </a:p>
          <a:p>
            <a:endParaRPr lang="ru-RU" sz="2800" dirty="0"/>
          </a:p>
        </p:txBody>
      </p:sp>
    </p:spTree>
    <p:extLst>
      <p:ext uri="{BB962C8B-B14F-4D97-AF65-F5344CB8AC3E}">
        <p14:creationId xmlns:p14="http://schemas.microsoft.com/office/powerpoint/2010/main" val="445369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Стимулирование позитивной мотивации: </a:t>
            </a:r>
          </a:p>
        </p:txBody>
      </p:sp>
      <p:sp>
        <p:nvSpPr>
          <p:cNvPr id="3" name="Объект 2"/>
          <p:cNvSpPr>
            <a:spLocks noGrp="1"/>
          </p:cNvSpPr>
          <p:nvPr>
            <p:ph idx="1"/>
          </p:nvPr>
        </p:nvSpPr>
        <p:spPr/>
        <p:txBody>
          <a:bodyPr/>
          <a:lstStyle/>
          <a:p>
            <a:r>
              <a:rPr lang="ru-RU" dirty="0"/>
              <a:t>	</a:t>
            </a:r>
            <a:r>
              <a:rPr lang="ru-RU" sz="2800" dirty="0">
                <a:latin typeface="Times New Roman" panose="02020603050405020304" pitchFamily="18" charset="0"/>
                <a:cs typeface="Times New Roman" panose="02020603050405020304" pitchFamily="18" charset="0"/>
              </a:rPr>
              <a:t>желания изменения себя, своего </a:t>
            </a:r>
            <a:r>
              <a:rPr lang="ru-RU" sz="2800" dirty="0" smtClean="0">
                <a:latin typeface="Times New Roman" panose="02020603050405020304" pitchFamily="18" charset="0"/>
                <a:cs typeface="Times New Roman" panose="02020603050405020304" pitchFamily="18" charset="0"/>
              </a:rPr>
              <a:t>поведения;</a:t>
            </a:r>
            <a:endParaRPr lang="ru-RU" sz="2800" dirty="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	прием оценки негативных последствий </a:t>
            </a:r>
            <a:r>
              <a:rPr lang="ru-RU" sz="2800" dirty="0" err="1" smtClean="0">
                <a:latin typeface="Times New Roman" panose="02020603050405020304" pitchFamily="18" charset="0"/>
                <a:cs typeface="Times New Roman" panose="02020603050405020304" pitchFamily="18" charset="0"/>
              </a:rPr>
              <a:t>девиантного</a:t>
            </a:r>
            <a:r>
              <a:rPr lang="ru-RU" sz="2800" dirty="0" smtClean="0">
                <a:latin typeface="Times New Roman" panose="02020603050405020304" pitchFamily="18" charset="0"/>
                <a:cs typeface="Times New Roman" panose="02020603050405020304" pitchFamily="18" charset="0"/>
              </a:rPr>
              <a:t> поведения (просят как можно подробнее, с конкретными примерами, рассказать о том, как он реально пострадал от своего поведения, какой вред он нанес своим близким и окружающим людям).</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9161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2424" y="220953"/>
            <a:ext cx="10530993" cy="6290683"/>
          </a:xfrm>
        </p:spPr>
        <p:txBody>
          <a:bodyPr>
            <a:normAutofit fontScale="92500" lnSpcReduction="20000"/>
          </a:bodyPr>
          <a:lstStyle/>
          <a:p>
            <a:pPr>
              <a:lnSpc>
                <a:spcPct val="115000"/>
              </a:lnSpc>
              <a:spcAft>
                <a:spcPts val="1000"/>
              </a:spcAft>
            </a:pPr>
            <a:r>
              <a:rPr lang="ru-RU" sz="2800" b="1" dirty="0">
                <a:latin typeface="Times New Roman"/>
                <a:ea typeface="Times New Roman"/>
                <a:cs typeface="Times New Roman"/>
              </a:rPr>
              <a:t>Методы коррекции эмоциональных состояний:</a:t>
            </a:r>
            <a:endParaRPr lang="ru-RU" sz="2800" dirty="0">
              <a:latin typeface="Calibri"/>
              <a:ea typeface="Calibri"/>
              <a:cs typeface="Times New Roman"/>
            </a:endParaRPr>
          </a:p>
          <a:p>
            <a:pPr lvl="1">
              <a:lnSpc>
                <a:spcPct val="115000"/>
              </a:lnSpc>
              <a:buFont typeface="Courier New"/>
              <a:buChar char="o"/>
            </a:pPr>
            <a:r>
              <a:rPr lang="ru-RU" sz="2400" dirty="0">
                <a:latin typeface="Times New Roman"/>
                <a:ea typeface="Times New Roman"/>
                <a:cs typeface="Times New Roman"/>
              </a:rPr>
              <a:t>Арт-терапия, игровая терапия. </a:t>
            </a:r>
            <a:endParaRPr lang="ru-RU" sz="2400" dirty="0">
              <a:latin typeface="Calibri"/>
              <a:ea typeface="Calibri"/>
              <a:cs typeface="Times New Roman"/>
            </a:endParaRPr>
          </a:p>
          <a:p>
            <a:pPr lvl="1">
              <a:lnSpc>
                <a:spcPct val="115000"/>
              </a:lnSpc>
              <a:spcAft>
                <a:spcPts val="1000"/>
              </a:spcAft>
              <a:buFont typeface="Courier New"/>
              <a:buChar char="o"/>
            </a:pPr>
            <a:r>
              <a:rPr lang="ru-RU" sz="2400" dirty="0" err="1">
                <a:latin typeface="Times New Roman"/>
                <a:ea typeface="Times New Roman"/>
                <a:cs typeface="Times New Roman"/>
              </a:rPr>
              <a:t>Отреагирование</a:t>
            </a:r>
            <a:r>
              <a:rPr lang="ru-RU" sz="2400" dirty="0">
                <a:latin typeface="Times New Roman"/>
                <a:ea typeface="Times New Roman"/>
                <a:cs typeface="Times New Roman"/>
              </a:rPr>
              <a:t> эмоций в социально приемлемой форме.</a:t>
            </a:r>
            <a:endParaRPr lang="ru-RU" sz="2400" dirty="0">
              <a:latin typeface="Calibri"/>
              <a:ea typeface="Calibri"/>
              <a:cs typeface="Times New Roman"/>
            </a:endParaRPr>
          </a:p>
          <a:p>
            <a:pPr>
              <a:lnSpc>
                <a:spcPct val="115000"/>
              </a:lnSpc>
              <a:spcAft>
                <a:spcPts val="1000"/>
              </a:spcAft>
            </a:pPr>
            <a:r>
              <a:rPr lang="ru-RU" sz="2800" b="1" dirty="0">
                <a:latin typeface="Times New Roman"/>
                <a:ea typeface="Times New Roman"/>
                <a:cs typeface="Times New Roman"/>
              </a:rPr>
              <a:t>Методы </a:t>
            </a:r>
            <a:r>
              <a:rPr lang="ru-RU" sz="2800" b="1" dirty="0" err="1">
                <a:latin typeface="Times New Roman"/>
                <a:ea typeface="Times New Roman"/>
                <a:cs typeface="Times New Roman"/>
              </a:rPr>
              <a:t>саморегуляции</a:t>
            </a:r>
            <a:r>
              <a:rPr lang="ru-RU" sz="2800" b="1" dirty="0">
                <a:latin typeface="Times New Roman"/>
                <a:ea typeface="Times New Roman"/>
                <a:cs typeface="Times New Roman"/>
              </a:rPr>
              <a:t>: Обучение релаксации (расслаблению) </a:t>
            </a:r>
            <a:endParaRPr lang="ru-RU" sz="2800" dirty="0">
              <a:latin typeface="Calibri"/>
              <a:ea typeface="Calibri"/>
              <a:cs typeface="Times New Roman"/>
            </a:endParaRPr>
          </a:p>
          <a:p>
            <a:pPr lvl="1">
              <a:lnSpc>
                <a:spcPct val="115000"/>
              </a:lnSpc>
              <a:buFont typeface="Courier New"/>
              <a:buChar char="o"/>
            </a:pPr>
            <a:r>
              <a:rPr lang="ru-RU" sz="2400" dirty="0">
                <a:latin typeface="Times New Roman"/>
                <a:ea typeface="Times New Roman"/>
                <a:cs typeface="Times New Roman"/>
              </a:rPr>
              <a:t>Нервно- мышечная релаксация - цикл «фокусировка напряжение фиксация освобождение расслабление». </a:t>
            </a:r>
            <a:endParaRPr lang="ru-RU" sz="2400" dirty="0">
              <a:latin typeface="Calibri"/>
              <a:ea typeface="Calibri"/>
              <a:cs typeface="Times New Roman"/>
            </a:endParaRPr>
          </a:p>
          <a:p>
            <a:pPr lvl="1">
              <a:lnSpc>
                <a:spcPct val="115000"/>
              </a:lnSpc>
              <a:spcAft>
                <a:spcPts val="1000"/>
              </a:spcAft>
              <a:buFont typeface="Courier New"/>
              <a:buChar char="o"/>
            </a:pPr>
            <a:r>
              <a:rPr lang="ru-RU" sz="2400" dirty="0">
                <a:latin typeface="Times New Roman"/>
                <a:ea typeface="Times New Roman"/>
                <a:cs typeface="Times New Roman"/>
              </a:rPr>
              <a:t>Ментальная релаксация подразумевает представление (воображение) конкретной спокойной, приятной сцены.</a:t>
            </a:r>
            <a:endParaRPr lang="ru-RU" sz="2400" dirty="0">
              <a:latin typeface="Calibri"/>
              <a:ea typeface="Calibri"/>
              <a:cs typeface="Times New Roman"/>
            </a:endParaRPr>
          </a:p>
          <a:p>
            <a:pPr>
              <a:lnSpc>
                <a:spcPct val="115000"/>
              </a:lnSpc>
              <a:spcAft>
                <a:spcPts val="1000"/>
              </a:spcAft>
            </a:pPr>
            <a:r>
              <a:rPr lang="ru-RU" sz="3000" b="1" dirty="0" smtClean="0">
                <a:latin typeface="Times New Roman"/>
                <a:ea typeface="Times New Roman"/>
                <a:cs typeface="Times New Roman"/>
              </a:rPr>
              <a:t>Метод </a:t>
            </a:r>
            <a:r>
              <a:rPr lang="ru-RU" sz="3000" b="1" dirty="0">
                <a:latin typeface="Times New Roman"/>
                <a:ea typeface="Times New Roman"/>
                <a:cs typeface="Times New Roman"/>
              </a:rPr>
              <a:t>формирования стратегии самоконтроля</a:t>
            </a:r>
            <a:r>
              <a:rPr lang="ru-RU" sz="3000" dirty="0">
                <a:latin typeface="Times New Roman"/>
                <a:ea typeface="Times New Roman"/>
                <a:cs typeface="Times New Roman"/>
              </a:rPr>
              <a:t>:</a:t>
            </a:r>
            <a:endParaRPr lang="ru-RU" sz="3000" dirty="0">
              <a:latin typeface="Calibri"/>
              <a:ea typeface="Calibri"/>
              <a:cs typeface="Times New Roman"/>
            </a:endParaRPr>
          </a:p>
          <a:p>
            <a:pPr marL="0" indent="0">
              <a:lnSpc>
                <a:spcPct val="115000"/>
              </a:lnSpc>
              <a:spcAft>
                <a:spcPts val="1000"/>
              </a:spcAft>
              <a:buNone/>
            </a:pPr>
            <a:r>
              <a:rPr lang="ru-RU" dirty="0">
                <a:latin typeface="Times New Roman"/>
                <a:ea typeface="Times New Roman"/>
                <a:cs typeface="Times New Roman"/>
              </a:rPr>
              <a:t> 1. </a:t>
            </a:r>
            <a:r>
              <a:rPr lang="ru-RU" sz="2600" dirty="0">
                <a:latin typeface="Times New Roman"/>
                <a:ea typeface="Times New Roman"/>
                <a:cs typeface="Times New Roman"/>
              </a:rPr>
              <a:t>Самонаблюдение за собственным поведением.</a:t>
            </a:r>
            <a:endParaRPr lang="ru-RU" sz="2600" dirty="0">
              <a:latin typeface="Calibri"/>
              <a:ea typeface="Calibri"/>
              <a:cs typeface="Times New Roman"/>
            </a:endParaRPr>
          </a:p>
          <a:p>
            <a:pPr marL="0" indent="0">
              <a:lnSpc>
                <a:spcPct val="115000"/>
              </a:lnSpc>
              <a:spcAft>
                <a:spcPts val="1000"/>
              </a:spcAft>
              <a:buNone/>
            </a:pPr>
            <a:r>
              <a:rPr lang="ru-RU" sz="2600" dirty="0">
                <a:latin typeface="Times New Roman"/>
                <a:ea typeface="Times New Roman"/>
                <a:cs typeface="Times New Roman"/>
              </a:rPr>
              <a:t> 2. После развития навыков самонаблюдения переходят к формированию самоконтроля (положительное </a:t>
            </a:r>
            <a:r>
              <a:rPr lang="ru-RU" sz="2600" dirty="0" err="1">
                <a:latin typeface="Times New Roman"/>
                <a:ea typeface="Times New Roman"/>
                <a:cs typeface="Times New Roman"/>
              </a:rPr>
              <a:t>самоподкрепление</a:t>
            </a:r>
            <a:r>
              <a:rPr lang="ru-RU" sz="2600" dirty="0">
                <a:latin typeface="Times New Roman"/>
                <a:ea typeface="Times New Roman"/>
                <a:cs typeface="Times New Roman"/>
              </a:rPr>
              <a:t>). </a:t>
            </a:r>
            <a:endParaRPr lang="ru-RU" sz="2600" dirty="0">
              <a:latin typeface="Calibri"/>
              <a:ea typeface="Calibri"/>
              <a:cs typeface="Times New Roman"/>
            </a:endParaRPr>
          </a:p>
          <a:p>
            <a:endParaRPr lang="ru-RU" dirty="0"/>
          </a:p>
        </p:txBody>
      </p:sp>
    </p:spTree>
    <p:extLst>
      <p:ext uri="{BB962C8B-B14F-4D97-AF65-F5344CB8AC3E}">
        <p14:creationId xmlns:p14="http://schemas.microsoft.com/office/powerpoint/2010/main" val="466051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7952" y="165534"/>
            <a:ext cx="9381066" cy="6692466"/>
          </a:xfrm>
        </p:spPr>
        <p:txBody>
          <a:bodyPr/>
          <a:lstStyle/>
          <a:p>
            <a:pPr>
              <a:lnSpc>
                <a:spcPct val="115000"/>
              </a:lnSpc>
              <a:spcAft>
                <a:spcPts val="1000"/>
              </a:spcAft>
            </a:pPr>
            <a:r>
              <a:rPr lang="ru-RU" sz="2800" b="1" dirty="0">
                <a:latin typeface="Times New Roman"/>
                <a:ea typeface="Times New Roman"/>
                <a:cs typeface="Times New Roman"/>
              </a:rPr>
              <a:t>Когнитивное </a:t>
            </a:r>
            <a:r>
              <a:rPr lang="ru-RU" sz="2800" b="1" dirty="0" err="1">
                <a:latin typeface="Times New Roman"/>
                <a:ea typeface="Times New Roman"/>
                <a:cs typeface="Times New Roman"/>
              </a:rPr>
              <a:t>переструктурирование</a:t>
            </a:r>
            <a:r>
              <a:rPr lang="ru-RU" sz="2800" b="1" dirty="0">
                <a:latin typeface="Times New Roman"/>
                <a:ea typeface="Times New Roman"/>
                <a:cs typeface="Times New Roman"/>
              </a:rPr>
              <a:t>:</a:t>
            </a:r>
            <a:r>
              <a:rPr lang="ru-RU" sz="2800" dirty="0">
                <a:latin typeface="Times New Roman"/>
                <a:ea typeface="Times New Roman"/>
                <a:cs typeface="Times New Roman"/>
              </a:rPr>
              <a:t> </a:t>
            </a:r>
            <a:endParaRPr lang="en-US" sz="2800" dirty="0" smtClean="0">
              <a:latin typeface="Times New Roman"/>
              <a:ea typeface="Times New Roman"/>
              <a:cs typeface="Times New Roman"/>
            </a:endParaRPr>
          </a:p>
          <a:p>
            <a:pPr marL="0" indent="0">
              <a:lnSpc>
                <a:spcPct val="115000"/>
              </a:lnSpc>
              <a:spcAft>
                <a:spcPts val="1000"/>
              </a:spcAft>
              <a:buNone/>
            </a:pPr>
            <a:r>
              <a:rPr lang="ru-RU" sz="2400" dirty="0" smtClean="0">
                <a:latin typeface="Times New Roman"/>
                <a:ea typeface="Times New Roman"/>
                <a:cs typeface="Times New Roman"/>
              </a:rPr>
              <a:t>- </a:t>
            </a:r>
            <a:r>
              <a:rPr lang="ru-RU" sz="2400" dirty="0">
                <a:latin typeface="Times New Roman"/>
                <a:ea typeface="Times New Roman"/>
                <a:cs typeface="Times New Roman"/>
              </a:rPr>
              <a:t>идентификация и коррекция </a:t>
            </a:r>
            <a:r>
              <a:rPr lang="ru-RU" sz="2400" dirty="0" err="1">
                <a:latin typeface="Times New Roman"/>
                <a:ea typeface="Times New Roman"/>
                <a:cs typeface="Times New Roman"/>
              </a:rPr>
              <a:t>дисфункциональных</a:t>
            </a:r>
            <a:r>
              <a:rPr lang="ru-RU" sz="2400" dirty="0">
                <a:latin typeface="Times New Roman"/>
                <a:ea typeface="Times New Roman"/>
                <a:cs typeface="Times New Roman"/>
              </a:rPr>
              <a:t> мыслей, убеждений: «Я плохая (плохой)», «Меня </a:t>
            </a:r>
            <a:r>
              <a:rPr lang="ru-RU" sz="2400" dirty="0" smtClean="0">
                <a:latin typeface="Times New Roman"/>
                <a:ea typeface="Times New Roman"/>
                <a:cs typeface="Times New Roman"/>
              </a:rPr>
              <a:t>нельзя </a:t>
            </a:r>
            <a:r>
              <a:rPr lang="ru-RU" sz="2400" dirty="0">
                <a:latin typeface="Times New Roman"/>
                <a:ea typeface="Times New Roman"/>
                <a:cs typeface="Times New Roman"/>
              </a:rPr>
              <a:t>любить» и др. Важно, чтобы ребенок сам исследовал свое поведение и убедился в неправильности </a:t>
            </a:r>
            <a:r>
              <a:rPr lang="ru-RU" sz="2400" dirty="0" err="1">
                <a:latin typeface="Times New Roman"/>
                <a:ea typeface="Times New Roman"/>
                <a:cs typeface="Times New Roman"/>
              </a:rPr>
              <a:t>дезадаптивных</a:t>
            </a:r>
            <a:r>
              <a:rPr lang="ru-RU" sz="2400" dirty="0">
                <a:latin typeface="Times New Roman"/>
                <a:ea typeface="Times New Roman"/>
                <a:cs typeface="Times New Roman"/>
              </a:rPr>
              <a:t> мыслей, а также в том, что они являются причиной многих его бед;  обращение внимания на противоречия в суждениях или рассказе ребенка. </a:t>
            </a:r>
            <a:endParaRPr lang="ru-RU" sz="2400" dirty="0">
              <a:latin typeface="Calibri"/>
              <a:ea typeface="Calibri"/>
              <a:cs typeface="Times New Roman"/>
            </a:endParaRPr>
          </a:p>
          <a:p>
            <a:pPr>
              <a:lnSpc>
                <a:spcPct val="115000"/>
              </a:lnSpc>
              <a:spcAft>
                <a:spcPts val="1000"/>
              </a:spcAft>
            </a:pPr>
            <a:r>
              <a:rPr lang="ru-RU" sz="2800" b="1" dirty="0">
                <a:latin typeface="Times New Roman"/>
                <a:ea typeface="Times New Roman"/>
                <a:cs typeface="Times New Roman"/>
              </a:rPr>
              <a:t>Методы прекращения нежелательного поведения. </a:t>
            </a:r>
            <a:endParaRPr lang="ru-RU" sz="2800" dirty="0">
              <a:latin typeface="Calibri"/>
              <a:ea typeface="Calibri"/>
              <a:cs typeface="Times New Roman"/>
            </a:endParaRPr>
          </a:p>
          <a:p>
            <a:pPr marL="0" indent="0">
              <a:lnSpc>
                <a:spcPct val="115000"/>
              </a:lnSpc>
              <a:spcAft>
                <a:spcPts val="1000"/>
              </a:spcAft>
              <a:buNone/>
            </a:pPr>
            <a:r>
              <a:rPr lang="ru-RU" dirty="0" smtClean="0">
                <a:latin typeface="Times New Roman"/>
                <a:ea typeface="Times New Roman"/>
                <a:cs typeface="Times New Roman"/>
              </a:rPr>
              <a:t>-</a:t>
            </a:r>
            <a:r>
              <a:rPr lang="en-US" dirty="0" smtClean="0">
                <a:latin typeface="Times New Roman"/>
                <a:ea typeface="Times New Roman"/>
                <a:cs typeface="Times New Roman"/>
              </a:rPr>
              <a:t> </a:t>
            </a:r>
            <a:r>
              <a:rPr lang="en-US" sz="2400" dirty="0" smtClean="0">
                <a:latin typeface="Times New Roman"/>
                <a:ea typeface="Times New Roman"/>
                <a:cs typeface="Times New Roman"/>
              </a:rPr>
              <a:t>c</a:t>
            </a:r>
            <a:r>
              <a:rPr lang="ru-RU" sz="2400" dirty="0" err="1" smtClean="0">
                <a:latin typeface="Times New Roman"/>
                <a:ea typeface="Times New Roman"/>
                <a:cs typeface="Times New Roman"/>
              </a:rPr>
              <a:t>тороны</a:t>
            </a:r>
            <a:r>
              <a:rPr lang="ru-RU" sz="2400" dirty="0" smtClean="0">
                <a:latin typeface="Times New Roman"/>
                <a:ea typeface="Times New Roman"/>
                <a:cs typeface="Times New Roman"/>
              </a:rPr>
              <a:t> </a:t>
            </a:r>
            <a:r>
              <a:rPr lang="ru-RU" sz="2400" dirty="0">
                <a:latin typeface="Times New Roman"/>
                <a:ea typeface="Times New Roman"/>
                <a:cs typeface="Times New Roman"/>
              </a:rPr>
              <a:t>договариваются о своих действиях в случае нарушения свода правил (санкциях за нарушение или не исполнение). Происходит стимулирование личной ответственности за свое поведение. </a:t>
            </a:r>
            <a:endParaRPr lang="ru-RU" sz="2400" dirty="0">
              <a:latin typeface="Calibri"/>
              <a:ea typeface="Calibri"/>
              <a:cs typeface="Times New Roman"/>
            </a:endParaRPr>
          </a:p>
          <a:p>
            <a:endParaRPr lang="ru-RU" dirty="0"/>
          </a:p>
        </p:txBody>
      </p:sp>
    </p:spTree>
    <p:extLst>
      <p:ext uri="{BB962C8B-B14F-4D97-AF65-F5344CB8AC3E}">
        <p14:creationId xmlns:p14="http://schemas.microsoft.com/office/powerpoint/2010/main" val="2855673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30970" y="193243"/>
            <a:ext cx="9478047" cy="6152139"/>
          </a:xfrm>
        </p:spPr>
        <p:txBody>
          <a:bodyPr/>
          <a:lstStyle/>
          <a:p>
            <a:pPr>
              <a:lnSpc>
                <a:spcPct val="115000"/>
              </a:lnSpc>
              <a:spcAft>
                <a:spcPts val="1000"/>
              </a:spcAft>
            </a:pPr>
            <a:r>
              <a:rPr lang="ru-RU" sz="3200" b="1" dirty="0" smtClean="0">
                <a:latin typeface="Times New Roman"/>
                <a:ea typeface="Times New Roman"/>
                <a:cs typeface="Times New Roman"/>
              </a:rPr>
              <a:t>Тайм-аут</a:t>
            </a:r>
            <a:endParaRPr lang="en-US" sz="3200" b="1" dirty="0" smtClean="0">
              <a:latin typeface="Times New Roman"/>
              <a:ea typeface="Times New Roman"/>
              <a:cs typeface="Times New Roman"/>
            </a:endParaRPr>
          </a:p>
          <a:p>
            <a:pPr marL="0" indent="0">
              <a:lnSpc>
                <a:spcPct val="115000"/>
              </a:lnSpc>
              <a:spcAft>
                <a:spcPts val="1000"/>
              </a:spcAft>
              <a:buNone/>
            </a:pPr>
            <a:r>
              <a:rPr lang="en-US" b="1" dirty="0">
                <a:latin typeface="Times New Roman"/>
                <a:ea typeface="Times New Roman"/>
                <a:cs typeface="Times New Roman"/>
              </a:rPr>
              <a:t> </a:t>
            </a:r>
            <a:r>
              <a:rPr lang="en-US" b="1" dirty="0" smtClean="0">
                <a:latin typeface="Times New Roman"/>
                <a:ea typeface="Times New Roman"/>
                <a:cs typeface="Times New Roman"/>
              </a:rPr>
              <a:t> </a:t>
            </a:r>
            <a:r>
              <a:rPr lang="ru-RU" b="1" dirty="0" smtClean="0">
                <a:latin typeface="Times New Roman"/>
                <a:ea typeface="Times New Roman"/>
                <a:cs typeface="Times New Roman"/>
              </a:rPr>
              <a:t>-</a:t>
            </a:r>
            <a:r>
              <a:rPr lang="ru-RU" dirty="0" smtClean="0">
                <a:latin typeface="Times New Roman"/>
                <a:ea typeface="Times New Roman"/>
                <a:cs typeface="Times New Roman"/>
              </a:rPr>
              <a:t> </a:t>
            </a:r>
            <a:r>
              <a:rPr lang="ru-RU" sz="2400" dirty="0">
                <a:latin typeface="Times New Roman"/>
                <a:ea typeface="Times New Roman"/>
                <a:cs typeface="Times New Roman"/>
              </a:rPr>
              <a:t>это процедура, которую поведенческие консультанты часто рекомендуют использовать при работе с агрессивными или чрезмерно подвижными детьми. При этом ребенка просто удаляют из ситуации, в которой негативное поведение может получить подкрепление. Например, негативное поведение ученика в классе может подкрепляться вниманием со стороны преподавателя и одобрением сверстников. Но и то и другое оказывается недоступным, когда ребенка вынуждают покинуть класс. При этом ребенок заранее должен быть информирован о правилах поведения и последствиях плохого поведения. Перед наказанием следует однократное предупреждение.</a:t>
            </a:r>
            <a:endParaRPr lang="ru-RU" sz="2400" dirty="0">
              <a:effectLst/>
              <a:latin typeface="Calibri"/>
              <a:ea typeface="Calibri"/>
              <a:cs typeface="Times New Roman"/>
            </a:endParaRPr>
          </a:p>
        </p:txBody>
      </p:sp>
    </p:spTree>
    <p:extLst>
      <p:ext uri="{BB962C8B-B14F-4D97-AF65-F5344CB8AC3E}">
        <p14:creationId xmlns:p14="http://schemas.microsoft.com/office/powerpoint/2010/main" val="1924319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97225" y="414916"/>
            <a:ext cx="8979284" cy="6055157"/>
          </a:xfrm>
        </p:spPr>
        <p:txBody>
          <a:bodyPr/>
          <a:lstStyle/>
          <a:p>
            <a:pPr marL="0" indent="0">
              <a:lnSpc>
                <a:spcPct val="115000"/>
              </a:lnSpc>
              <a:spcAft>
                <a:spcPts val="1000"/>
              </a:spcAft>
              <a:buNone/>
            </a:pPr>
            <a:r>
              <a:rPr lang="ru-RU" sz="2800" b="1" dirty="0">
                <a:latin typeface="Times New Roman"/>
                <a:ea typeface="Times New Roman"/>
                <a:cs typeface="Times New Roman"/>
              </a:rPr>
              <a:t>Позитивное подкрепление</a:t>
            </a:r>
            <a:r>
              <a:rPr lang="ru-RU" sz="2800" dirty="0">
                <a:latin typeface="Times New Roman"/>
                <a:ea typeface="Times New Roman"/>
                <a:cs typeface="Times New Roman"/>
              </a:rPr>
              <a:t> - главный метод изменения поведения.</a:t>
            </a:r>
            <a:endParaRPr lang="ru-RU" sz="2800" dirty="0">
              <a:latin typeface="Calibri"/>
              <a:ea typeface="Calibri"/>
              <a:cs typeface="Times New Roman"/>
            </a:endParaRPr>
          </a:p>
          <a:p>
            <a:pPr marL="0" indent="0">
              <a:lnSpc>
                <a:spcPct val="115000"/>
              </a:lnSpc>
              <a:spcAft>
                <a:spcPts val="1000"/>
              </a:spcAft>
              <a:buNone/>
            </a:pPr>
            <a:r>
              <a:rPr lang="en-US" dirty="0" smtClean="0">
                <a:latin typeface="Times New Roman"/>
                <a:ea typeface="Times New Roman"/>
                <a:cs typeface="Times New Roman"/>
              </a:rPr>
              <a:t>      </a:t>
            </a:r>
            <a:r>
              <a:rPr lang="ru-RU" sz="2400" dirty="0" smtClean="0">
                <a:latin typeface="Times New Roman"/>
                <a:ea typeface="Times New Roman"/>
                <a:cs typeface="Times New Roman"/>
              </a:rPr>
              <a:t>Условия </a:t>
            </a:r>
            <a:r>
              <a:rPr lang="ru-RU" sz="2400" dirty="0">
                <a:latin typeface="Times New Roman"/>
                <a:ea typeface="Times New Roman"/>
                <a:cs typeface="Times New Roman"/>
              </a:rPr>
              <a:t>успеха:</a:t>
            </a:r>
            <a:endParaRPr lang="ru-RU" sz="2400" dirty="0">
              <a:latin typeface="Calibri"/>
              <a:ea typeface="Calibri"/>
              <a:cs typeface="Times New Roman"/>
            </a:endParaRPr>
          </a:p>
          <a:p>
            <a:pPr>
              <a:lnSpc>
                <a:spcPct val="115000"/>
              </a:lnSpc>
              <a:spcAft>
                <a:spcPts val="1000"/>
              </a:spcAft>
            </a:pPr>
            <a:r>
              <a:rPr lang="ru-RU" sz="2400" dirty="0" smtClean="0">
                <a:latin typeface="Times New Roman"/>
                <a:ea typeface="Times New Roman"/>
                <a:cs typeface="Times New Roman"/>
              </a:rPr>
              <a:t>подкрепление </a:t>
            </a:r>
            <a:r>
              <a:rPr lang="ru-RU" sz="2400" dirty="0">
                <a:latin typeface="Times New Roman"/>
                <a:ea typeface="Times New Roman"/>
                <a:cs typeface="Times New Roman"/>
              </a:rPr>
              <a:t>должно быть индивидуально значимым;</a:t>
            </a:r>
            <a:endParaRPr lang="ru-RU" sz="2400" dirty="0">
              <a:latin typeface="Calibri"/>
              <a:ea typeface="Calibri"/>
              <a:cs typeface="Times New Roman"/>
            </a:endParaRPr>
          </a:p>
          <a:p>
            <a:pPr>
              <a:lnSpc>
                <a:spcPct val="115000"/>
              </a:lnSpc>
              <a:spcAft>
                <a:spcPts val="1000"/>
              </a:spcAft>
            </a:pPr>
            <a:r>
              <a:rPr lang="ru-RU" sz="2400" dirty="0" smtClean="0">
                <a:latin typeface="Times New Roman"/>
                <a:ea typeface="Times New Roman"/>
                <a:cs typeface="Times New Roman"/>
              </a:rPr>
              <a:t>подкрепление </a:t>
            </a:r>
            <a:r>
              <a:rPr lang="ru-RU" sz="2400" dirty="0">
                <a:latin typeface="Times New Roman"/>
                <a:ea typeface="Times New Roman"/>
                <a:cs typeface="Times New Roman"/>
              </a:rPr>
              <a:t>должно применяться систематически и немедленно вслед </a:t>
            </a:r>
            <a:r>
              <a:rPr lang="ru-RU" sz="2400" dirty="0" smtClean="0">
                <a:latin typeface="Times New Roman"/>
                <a:ea typeface="Times New Roman"/>
                <a:cs typeface="Times New Roman"/>
              </a:rPr>
              <a:t>за</a:t>
            </a:r>
            <a:r>
              <a:rPr lang="en-US" sz="2400" dirty="0" smtClean="0">
                <a:latin typeface="Times New Roman"/>
                <a:ea typeface="Times New Roman"/>
                <a:cs typeface="Times New Roman"/>
              </a:rPr>
              <a:t> </a:t>
            </a:r>
            <a:r>
              <a:rPr lang="ru-RU" sz="2400" dirty="0" smtClean="0">
                <a:latin typeface="Times New Roman"/>
                <a:ea typeface="Times New Roman"/>
                <a:cs typeface="Times New Roman"/>
              </a:rPr>
              <a:t>желательным </a:t>
            </a:r>
            <a:r>
              <a:rPr lang="ru-RU" sz="2400" dirty="0">
                <a:latin typeface="Times New Roman"/>
                <a:ea typeface="Times New Roman"/>
                <a:cs typeface="Times New Roman"/>
              </a:rPr>
              <a:t>поведением;</a:t>
            </a:r>
            <a:endParaRPr lang="ru-RU" sz="2400" dirty="0">
              <a:latin typeface="Calibri"/>
              <a:ea typeface="Calibri"/>
              <a:cs typeface="Times New Roman"/>
            </a:endParaRPr>
          </a:p>
          <a:p>
            <a:pPr>
              <a:lnSpc>
                <a:spcPct val="115000"/>
              </a:lnSpc>
              <a:spcAft>
                <a:spcPts val="1000"/>
              </a:spcAft>
            </a:pPr>
            <a:r>
              <a:rPr lang="ru-RU" sz="2400" dirty="0" smtClean="0">
                <a:latin typeface="Times New Roman"/>
                <a:ea typeface="Times New Roman"/>
                <a:cs typeface="Times New Roman"/>
              </a:rPr>
              <a:t>связь </a:t>
            </a:r>
            <a:r>
              <a:rPr lang="ru-RU" sz="2400" dirty="0">
                <a:latin typeface="Times New Roman"/>
                <a:ea typeface="Times New Roman"/>
                <a:cs typeface="Times New Roman"/>
              </a:rPr>
              <a:t>между желательным поведением и используемым при этом подкреплении должна быть достаточно четкой.</a:t>
            </a:r>
            <a:endParaRPr lang="ru-RU" sz="2400" dirty="0">
              <a:latin typeface="Calibri"/>
              <a:ea typeface="Calibri"/>
              <a:cs typeface="Times New Roman"/>
            </a:endParaRPr>
          </a:p>
          <a:p>
            <a:endParaRPr lang="ru-RU" dirty="0"/>
          </a:p>
        </p:txBody>
      </p:sp>
    </p:spTree>
    <p:extLst>
      <p:ext uri="{BB962C8B-B14F-4D97-AF65-F5344CB8AC3E}">
        <p14:creationId xmlns:p14="http://schemas.microsoft.com/office/powerpoint/2010/main" val="1958077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151" y="0"/>
            <a:ext cx="9935250" cy="803564"/>
          </a:xfrm>
        </p:spPr>
        <p:txBody>
          <a:bodyPr>
            <a:noAutofit/>
          </a:bodyPr>
          <a:lstStyle/>
          <a:p>
            <a:r>
              <a:rPr lang="ru-RU" sz="2800" b="1" dirty="0"/>
              <a:t>Рекомендации для родителей и учителей при работе (общении) с детьми с </a:t>
            </a:r>
            <a:r>
              <a:rPr lang="ru-RU" sz="2800" b="1" dirty="0" err="1"/>
              <a:t>девиантным</a:t>
            </a:r>
            <a:r>
              <a:rPr lang="ru-RU" sz="2800" b="1" dirty="0"/>
              <a:t> поведением: </a:t>
            </a:r>
          </a:p>
        </p:txBody>
      </p:sp>
      <p:sp>
        <p:nvSpPr>
          <p:cNvPr id="3" name="Объект 2"/>
          <p:cNvSpPr>
            <a:spLocks noGrp="1"/>
          </p:cNvSpPr>
          <p:nvPr>
            <p:ph idx="1"/>
          </p:nvPr>
        </p:nvSpPr>
        <p:spPr>
          <a:xfrm>
            <a:off x="138544" y="955962"/>
            <a:ext cx="10889673" cy="5902037"/>
          </a:xfrm>
        </p:spPr>
        <p:txBody>
          <a:bodyPr>
            <a:normAutofit/>
          </a:bodyPr>
          <a:lstStyle/>
          <a:p>
            <a:pPr lvl="0">
              <a:lnSpc>
                <a:spcPct val="115000"/>
              </a:lnSpc>
              <a:buFont typeface="Symbol"/>
              <a:buChar char=""/>
            </a:pPr>
            <a:r>
              <a:rPr lang="ru-RU" sz="2400" dirty="0">
                <a:latin typeface="Times New Roman"/>
                <a:ea typeface="Times New Roman"/>
                <a:cs typeface="Times New Roman"/>
              </a:rPr>
              <a:t>Единые требования при воспитании (совместная работа психолога, воспитателя, учителя и родителей).</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Последовательность воспитательных, коррекционных воздействий.</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Обучать детей </a:t>
            </a:r>
            <a:r>
              <a:rPr lang="ru-RU" sz="2400" dirty="0" err="1">
                <a:latin typeface="Times New Roman"/>
                <a:ea typeface="Times New Roman"/>
                <a:cs typeface="Times New Roman"/>
              </a:rPr>
              <a:t>отреагированию</a:t>
            </a:r>
            <a:r>
              <a:rPr lang="ru-RU" sz="2400" dirty="0">
                <a:latin typeface="Times New Roman"/>
                <a:ea typeface="Times New Roman"/>
                <a:cs typeface="Times New Roman"/>
              </a:rPr>
              <a:t> негативных эмоций, </a:t>
            </a:r>
            <a:r>
              <a:rPr lang="ru-RU" sz="2400" dirty="0" err="1">
                <a:latin typeface="Times New Roman"/>
                <a:ea typeface="Times New Roman"/>
                <a:cs typeface="Times New Roman"/>
              </a:rPr>
              <a:t>саморегуляции</a:t>
            </a:r>
            <a:r>
              <a:rPr lang="ru-RU" sz="2400" dirty="0">
                <a:latin typeface="Times New Roman"/>
                <a:ea typeface="Times New Roman"/>
                <a:cs typeface="Times New Roman"/>
              </a:rPr>
              <a:t>.</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Адекватность требований.</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Эмоциональный комфорт в семье и в школе.</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Демократический стиль воспитания.</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За содеянное не столько наказывать, сколько вызывать чувство раскаяния.   </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Стимуляция примерного поведения, демонстрация обиды, отказ от поощрения.</a:t>
            </a:r>
            <a:endParaRPr lang="ru-RU" sz="2400" dirty="0">
              <a:latin typeface="Calibri"/>
              <a:ea typeface="Calibri"/>
              <a:cs typeface="Times New Roman"/>
            </a:endParaRPr>
          </a:p>
          <a:p>
            <a:pPr lvl="0">
              <a:lnSpc>
                <a:spcPct val="115000"/>
              </a:lnSpc>
              <a:buFont typeface="Symbol"/>
              <a:buChar char=""/>
            </a:pPr>
            <a:r>
              <a:rPr lang="ru-RU" sz="2400" dirty="0">
                <a:latin typeface="Times New Roman"/>
                <a:ea typeface="Times New Roman"/>
                <a:cs typeface="Times New Roman"/>
              </a:rPr>
              <a:t>Отказ от физического наказания (закрепляется агрессивное поведение), искать новые формы влияния. </a:t>
            </a:r>
            <a:endParaRPr lang="ru-RU" sz="2400" dirty="0">
              <a:latin typeface="Calibri"/>
              <a:ea typeface="Calibri"/>
              <a:cs typeface="Times New Roman"/>
            </a:endParaRPr>
          </a:p>
          <a:p>
            <a:endParaRPr lang="ru-RU" sz="2400" dirty="0"/>
          </a:p>
        </p:txBody>
      </p:sp>
    </p:spTree>
    <p:extLst>
      <p:ext uri="{BB962C8B-B14F-4D97-AF65-F5344CB8AC3E}">
        <p14:creationId xmlns:p14="http://schemas.microsoft.com/office/powerpoint/2010/main" val="57951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52399" y="401781"/>
            <a:ext cx="10155383" cy="6096001"/>
          </a:xfrm>
        </p:spPr>
        <p:txBody>
          <a:bodyPr>
            <a:normAutofit fontScale="92500" lnSpcReduction="10000"/>
          </a:bodyPr>
          <a:lstStyle/>
          <a:p>
            <a:pPr lvl="0">
              <a:lnSpc>
                <a:spcPct val="115000"/>
              </a:lnSpc>
              <a:buFont typeface="Symbol"/>
              <a:buChar char=""/>
            </a:pPr>
            <a:r>
              <a:rPr lang="ru-RU" sz="2800" dirty="0" smtClean="0">
                <a:latin typeface="Times New Roman"/>
                <a:ea typeface="Times New Roman"/>
                <a:cs typeface="Times New Roman"/>
              </a:rPr>
              <a:t>Поощрение </a:t>
            </a:r>
            <a:r>
              <a:rPr lang="ru-RU" sz="2800" dirty="0">
                <a:latin typeface="Times New Roman"/>
                <a:ea typeface="Times New Roman"/>
                <a:cs typeface="Times New Roman"/>
              </a:rPr>
              <a:t>активности, загружать интересной и полезной деятельностью.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Предоставление необходимой самостоятельности.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Избегание приклеивания ярлыков.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Не сравнивать с достижениями других людей, только с самим собой.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Использование похвалы и поощрения.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Признание педагогами и родителями собственных ошибок и принесение в случае необходимости  извинения. </a:t>
            </a:r>
            <a:endParaRPr lang="ru-RU" sz="2800" dirty="0">
              <a:latin typeface="Calibri"/>
              <a:ea typeface="Calibri"/>
              <a:cs typeface="Times New Roman"/>
            </a:endParaRPr>
          </a:p>
          <a:p>
            <a:pPr lvl="0">
              <a:lnSpc>
                <a:spcPct val="115000"/>
              </a:lnSpc>
              <a:buFont typeface="Symbol"/>
              <a:buChar char=""/>
            </a:pPr>
            <a:r>
              <a:rPr lang="ru-RU" sz="2800" dirty="0">
                <a:latin typeface="Times New Roman"/>
                <a:ea typeface="Times New Roman"/>
                <a:cs typeface="Times New Roman"/>
              </a:rPr>
              <a:t>Применение санкций только в необходимых случаях. </a:t>
            </a:r>
            <a:endParaRPr lang="ru-RU" sz="2800" dirty="0">
              <a:latin typeface="Calibri"/>
              <a:ea typeface="Calibri"/>
              <a:cs typeface="Times New Roman"/>
            </a:endParaRPr>
          </a:p>
          <a:p>
            <a:pPr lvl="0">
              <a:lnSpc>
                <a:spcPct val="115000"/>
              </a:lnSpc>
              <a:spcAft>
                <a:spcPts val="1000"/>
              </a:spcAft>
              <a:buFont typeface="Symbol"/>
              <a:buChar char=""/>
            </a:pPr>
            <a:r>
              <a:rPr lang="ru-RU" sz="2800" dirty="0">
                <a:latin typeface="Times New Roman"/>
                <a:ea typeface="Times New Roman"/>
                <a:cs typeface="Times New Roman"/>
              </a:rPr>
              <a:t>Оценивать не личность, а поступок.</a:t>
            </a:r>
            <a:endParaRPr lang="ru-RU" sz="2800" dirty="0">
              <a:latin typeface="Calibri"/>
              <a:ea typeface="Calibri"/>
              <a:cs typeface="Times New Roman"/>
            </a:endParaRPr>
          </a:p>
          <a:p>
            <a:endParaRPr lang="ru-RU" dirty="0"/>
          </a:p>
        </p:txBody>
      </p:sp>
    </p:spTree>
    <p:extLst>
      <p:ext uri="{BB962C8B-B14F-4D97-AF65-F5344CB8AC3E}">
        <p14:creationId xmlns:p14="http://schemas.microsoft.com/office/powerpoint/2010/main" val="3451359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236" y="138546"/>
            <a:ext cx="10681855" cy="803563"/>
          </a:xfrm>
        </p:spPr>
        <p:txBody>
          <a:bodyPr>
            <a:normAutofit fontScale="90000"/>
          </a:bodyPr>
          <a:lstStyle/>
          <a:p>
            <a:r>
              <a:rPr lang="ru-RU" b="1" dirty="0" smtClean="0"/>
              <a:t>Причины </a:t>
            </a:r>
            <a:r>
              <a:rPr lang="ru-RU" b="1" dirty="0"/>
              <a:t>отклонения от норм </a:t>
            </a:r>
            <a:r>
              <a:rPr lang="ru-RU" b="1" dirty="0" smtClean="0"/>
              <a:t>поведения</a:t>
            </a:r>
            <a:r>
              <a:rPr lang="ru-RU" b="1" dirty="0"/>
              <a:t/>
            </a:r>
            <a:br>
              <a:rPr lang="ru-RU" b="1" dirty="0"/>
            </a:br>
            <a:endParaRPr lang="ru-RU" b="1" dirty="0"/>
          </a:p>
        </p:txBody>
      </p:sp>
      <p:sp>
        <p:nvSpPr>
          <p:cNvPr id="3" name="Объект 2"/>
          <p:cNvSpPr>
            <a:spLocks noGrp="1"/>
          </p:cNvSpPr>
          <p:nvPr>
            <p:ph idx="1"/>
          </p:nvPr>
        </p:nvSpPr>
        <p:spPr>
          <a:xfrm>
            <a:off x="732751" y="1343891"/>
            <a:ext cx="9491903" cy="5514109"/>
          </a:xfrm>
        </p:spPr>
        <p:txBody>
          <a:bodyPr>
            <a:normAutofit fontScale="85000" lnSpcReduction="20000"/>
          </a:bodyPr>
          <a:lstStyle/>
          <a:p>
            <a:pPr lvl="0" algn="just">
              <a:lnSpc>
                <a:spcPct val="115000"/>
              </a:lnSpc>
              <a:spcAft>
                <a:spcPts val="750"/>
              </a:spcAft>
              <a:buFont typeface="Symbol"/>
              <a:buChar char=""/>
            </a:pPr>
            <a:r>
              <a:rPr lang="ru-RU" sz="2800" b="1" dirty="0" smtClean="0">
                <a:latin typeface="Times New Roman"/>
                <a:ea typeface="Times New Roman"/>
                <a:cs typeface="Times New Roman"/>
              </a:rPr>
              <a:t>причины</a:t>
            </a:r>
            <a:r>
              <a:rPr lang="ru-RU" sz="2800" b="1" dirty="0">
                <a:latin typeface="Times New Roman"/>
                <a:ea typeface="Times New Roman"/>
                <a:cs typeface="Times New Roman"/>
              </a:rPr>
              <a:t>, связанные с психическими и психофизиологическими расстройствами</a:t>
            </a:r>
            <a:r>
              <a:rPr lang="ru-RU" sz="2800" dirty="0">
                <a:latin typeface="Times New Roman"/>
                <a:ea typeface="Times New Roman"/>
                <a:cs typeface="Times New Roman"/>
              </a:rPr>
              <a:t> (наследственность, снижающая защитные механизмы и ограничивающую приспособительные функции личности); </a:t>
            </a:r>
            <a:endParaRPr lang="ru-RU" sz="2000" dirty="0">
              <a:latin typeface="Calibri"/>
              <a:ea typeface="Calibri"/>
              <a:cs typeface="Times New Roman"/>
            </a:endParaRPr>
          </a:p>
          <a:p>
            <a:pPr lvl="0" algn="just">
              <a:lnSpc>
                <a:spcPct val="115000"/>
              </a:lnSpc>
              <a:spcAft>
                <a:spcPts val="750"/>
              </a:spcAft>
              <a:buFont typeface="Symbol"/>
              <a:buChar char=""/>
            </a:pPr>
            <a:r>
              <a:rPr lang="ru-RU" sz="2800" b="1" dirty="0">
                <a:latin typeface="Times New Roman"/>
                <a:ea typeface="Times New Roman"/>
                <a:cs typeface="Times New Roman"/>
              </a:rPr>
              <a:t>причины социального и психологического характера</a:t>
            </a:r>
            <a:r>
              <a:rPr lang="ru-RU" sz="2800" dirty="0">
                <a:latin typeface="Times New Roman"/>
                <a:ea typeface="Times New Roman"/>
                <a:cs typeface="Times New Roman"/>
              </a:rPr>
              <a:t>. (Одной из основных причин отрицательного поведения подростков является неправильное воспитание детей и подростков в семье. «Трудный» подросток как правило, живет в «трудной» семье); </a:t>
            </a:r>
            <a:endParaRPr lang="ru-RU" sz="2000" dirty="0">
              <a:latin typeface="Calibri"/>
              <a:ea typeface="Calibri"/>
              <a:cs typeface="Times New Roman"/>
            </a:endParaRPr>
          </a:p>
          <a:p>
            <a:pPr lvl="0" algn="just">
              <a:lnSpc>
                <a:spcPct val="115000"/>
              </a:lnSpc>
              <a:spcAft>
                <a:spcPts val="750"/>
              </a:spcAft>
              <a:buFont typeface="Symbol"/>
              <a:buChar char=""/>
            </a:pPr>
            <a:r>
              <a:rPr lang="ru-RU" sz="2800" b="1" dirty="0">
                <a:latin typeface="Times New Roman"/>
                <a:ea typeface="Times New Roman"/>
                <a:cs typeface="Times New Roman"/>
              </a:rPr>
              <a:t>причины, связанные с возрастными кризисами </a:t>
            </a:r>
            <a:r>
              <a:rPr lang="ru-RU" sz="2800" dirty="0">
                <a:latin typeface="Times New Roman"/>
                <a:ea typeface="Times New Roman"/>
                <a:cs typeface="Times New Roman"/>
              </a:rPr>
              <a:t>(Нарушение формирования характера, происходящее подчас в данном возрасте, сопровождается различными негативными характерологическими реакциями, которые нередко выходят далеко за рамки нормы и могут приводить к различным формам асоциального поведения).</a:t>
            </a:r>
            <a:endParaRPr lang="ru-RU" sz="2000" dirty="0">
              <a:latin typeface="Calibri"/>
              <a:ea typeface="Calibri"/>
              <a:cs typeface="Times New Roman"/>
            </a:endParaRPr>
          </a:p>
          <a:p>
            <a:pPr marL="0" indent="0">
              <a:buNone/>
            </a:pPr>
            <a:endParaRPr lang="ru-RU" sz="2800" b="1" dirty="0">
              <a:solidFill>
                <a:schemeClr val="accent1">
                  <a:lumMod val="75000"/>
                </a:schemeClr>
              </a:solidFill>
            </a:endParaRPr>
          </a:p>
        </p:txBody>
      </p:sp>
    </p:spTree>
    <p:extLst>
      <p:ext uri="{BB962C8B-B14F-4D97-AF65-F5344CB8AC3E}">
        <p14:creationId xmlns:p14="http://schemas.microsoft.com/office/powerpoint/2010/main" val="1441221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8897" y="124691"/>
            <a:ext cx="8596668" cy="1320800"/>
          </a:xfrm>
        </p:spPr>
        <p:txBody>
          <a:bodyPr>
            <a:normAutofit fontScale="90000"/>
          </a:bodyPr>
          <a:lstStyle/>
          <a:p>
            <a:pPr indent="450215" algn="just">
              <a:lnSpc>
                <a:spcPct val="115000"/>
              </a:lnSpc>
              <a:spcAft>
                <a:spcPts val="750"/>
              </a:spcAft>
            </a:pPr>
            <a:r>
              <a:rPr lang="ru-RU" b="1" dirty="0" smtClean="0">
                <a:latin typeface="Trebuchet MS" panose="020B0603020202020204" pitchFamily="34" charset="0"/>
                <a:ea typeface="Times New Roman"/>
                <a:cs typeface="Times New Roman"/>
              </a:rPr>
              <a:t>Группы подростков с отклоняющимся поведением.</a:t>
            </a:r>
            <a:r>
              <a:rPr lang="ru-RU" sz="2800" b="1" dirty="0">
                <a:latin typeface="Trebuchet MS" panose="020B0603020202020204" pitchFamily="34" charset="0"/>
                <a:ea typeface="Calibri"/>
                <a:cs typeface="Times New Roman"/>
              </a:rPr>
              <a:t/>
            </a:r>
            <a:br>
              <a:rPr lang="ru-RU" sz="2800" b="1" dirty="0">
                <a:latin typeface="Trebuchet MS" panose="020B0603020202020204" pitchFamily="34" charset="0"/>
                <a:ea typeface="Calibri"/>
                <a:cs typeface="Times New Roman"/>
              </a:rPr>
            </a:br>
            <a:endParaRPr lang="ru-RU" b="1" dirty="0">
              <a:latin typeface="Trebuchet MS" panose="020B0603020202020204" pitchFamily="34" charset="0"/>
            </a:endParaRPr>
          </a:p>
        </p:txBody>
      </p:sp>
      <p:sp>
        <p:nvSpPr>
          <p:cNvPr id="3" name="Объект 2"/>
          <p:cNvSpPr>
            <a:spLocks noGrp="1"/>
          </p:cNvSpPr>
          <p:nvPr>
            <p:ph idx="1"/>
          </p:nvPr>
        </p:nvSpPr>
        <p:spPr>
          <a:xfrm>
            <a:off x="691189" y="1412443"/>
            <a:ext cx="9672011" cy="5445557"/>
          </a:xfrm>
        </p:spPr>
        <p:txBody>
          <a:bodyPr/>
          <a:lstStyle/>
          <a:p>
            <a:r>
              <a:rPr lang="ru-RU" sz="2800" dirty="0">
                <a:latin typeface="Times New Roman"/>
                <a:ea typeface="Times New Roman"/>
              </a:rPr>
              <a:t>Подростки, впервые совершившие проступок, или так называемые «случайные» нарушители. </a:t>
            </a:r>
            <a:endParaRPr lang="ru-RU" sz="2800" dirty="0" smtClean="0">
              <a:latin typeface="Times New Roman"/>
              <a:ea typeface="Times New Roman"/>
            </a:endParaRPr>
          </a:p>
          <a:p>
            <a:r>
              <a:rPr lang="ru-RU" sz="2800" dirty="0">
                <a:latin typeface="Times New Roman"/>
                <a:ea typeface="Times New Roman"/>
              </a:rPr>
              <a:t>Подростки, впервые совершившие правонарушения, которые являются случайными с точки зрения повода и ситуации, но ранее уже имевшие отклонения от норм поведения </a:t>
            </a:r>
            <a:endParaRPr lang="ru-RU" sz="2800" dirty="0" smtClean="0">
              <a:latin typeface="Times New Roman"/>
              <a:ea typeface="Times New Roman"/>
            </a:endParaRPr>
          </a:p>
          <a:p>
            <a:r>
              <a:rPr lang="ru-RU" sz="2800" dirty="0">
                <a:latin typeface="Times New Roman"/>
                <a:ea typeface="Times New Roman"/>
              </a:rPr>
              <a:t>Подростки, совершившие правонарушения, которые обусловлены их общей нравственной </a:t>
            </a:r>
            <a:r>
              <a:rPr lang="ru-RU" sz="2800" dirty="0" smtClean="0">
                <a:latin typeface="Times New Roman"/>
                <a:ea typeface="Times New Roman"/>
              </a:rPr>
              <a:t>деформацией</a:t>
            </a:r>
          </a:p>
          <a:p>
            <a:r>
              <a:rPr lang="ru-RU" sz="2800" dirty="0">
                <a:latin typeface="Times New Roman"/>
                <a:ea typeface="Times New Roman"/>
              </a:rPr>
              <a:t>Подростки, характеризующиеся устойчивой антиобщественной направленностью. </a:t>
            </a:r>
            <a:r>
              <a:rPr lang="ru-RU" sz="2800" dirty="0" smtClean="0">
                <a:latin typeface="Times New Roman"/>
                <a:ea typeface="Times New Roman"/>
              </a:rPr>
              <a:t> </a:t>
            </a:r>
          </a:p>
          <a:p>
            <a:endParaRPr lang="ru-RU" dirty="0"/>
          </a:p>
        </p:txBody>
      </p:sp>
    </p:spTree>
    <p:extLst>
      <p:ext uri="{BB962C8B-B14F-4D97-AF65-F5344CB8AC3E}">
        <p14:creationId xmlns:p14="http://schemas.microsoft.com/office/powerpoint/2010/main" val="1733476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7843" y="166255"/>
            <a:ext cx="9755139" cy="1288472"/>
          </a:xfrm>
        </p:spPr>
        <p:txBody>
          <a:bodyPr>
            <a:normAutofit fontScale="90000"/>
          </a:bodyPr>
          <a:lstStyle/>
          <a:p>
            <a:r>
              <a:rPr lang="ru-RU" b="1" dirty="0">
                <a:ea typeface="Times New Roman"/>
              </a:rPr>
              <a:t>Подростки, впервые совершившие проступок, или так называемые «случайные» нарушители. </a:t>
            </a:r>
            <a:endParaRPr lang="ru-RU" b="1" dirty="0"/>
          </a:p>
        </p:txBody>
      </p:sp>
      <p:sp>
        <p:nvSpPr>
          <p:cNvPr id="3" name="Объект 2"/>
          <p:cNvSpPr>
            <a:spLocks noGrp="1"/>
          </p:cNvSpPr>
          <p:nvPr>
            <p:ph idx="1"/>
          </p:nvPr>
        </p:nvSpPr>
        <p:spPr>
          <a:xfrm>
            <a:off x="526473" y="1482437"/>
            <a:ext cx="8747529" cy="4558926"/>
          </a:xfrm>
        </p:spPr>
        <p:txBody>
          <a:bodyPr>
            <a:normAutofit lnSpcReduction="10000"/>
          </a:bodyPr>
          <a:lstStyle/>
          <a:p>
            <a:pPr indent="450215" algn="just">
              <a:lnSpc>
                <a:spcPct val="115000"/>
              </a:lnSpc>
              <a:spcAft>
                <a:spcPts val="750"/>
              </a:spcAft>
            </a:pPr>
            <a:r>
              <a:rPr lang="ru-RU" sz="2400" dirty="0" smtClean="0">
                <a:latin typeface="Times New Roman"/>
                <a:ea typeface="Times New Roman"/>
                <a:cs typeface="Times New Roman"/>
              </a:rPr>
              <a:t>положительные примеры </a:t>
            </a:r>
            <a:r>
              <a:rPr lang="ru-RU" sz="2400" dirty="0">
                <a:latin typeface="Times New Roman"/>
                <a:ea typeface="Times New Roman"/>
                <a:cs typeface="Times New Roman"/>
              </a:rPr>
              <a:t>(из литературы, кино, жизни), разъяснении ошибочности их поведения и его последствий.</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помощь </a:t>
            </a:r>
            <a:r>
              <a:rPr lang="ru-RU" sz="2400" dirty="0">
                <a:latin typeface="Times New Roman"/>
                <a:ea typeface="Times New Roman"/>
                <a:cs typeface="Times New Roman"/>
              </a:rPr>
              <a:t>в подготовке к урокам (при необходимости организовать специальные занятия во </a:t>
            </a:r>
            <a:r>
              <a:rPr lang="ru-RU" sz="2400" dirty="0" err="1">
                <a:latin typeface="Times New Roman"/>
                <a:ea typeface="Times New Roman"/>
                <a:cs typeface="Times New Roman"/>
              </a:rPr>
              <a:t>внеучебное</a:t>
            </a:r>
            <a:r>
              <a:rPr lang="ru-RU" sz="2400" dirty="0">
                <a:latin typeface="Times New Roman"/>
                <a:ea typeface="Times New Roman"/>
                <a:cs typeface="Times New Roman"/>
              </a:rPr>
              <a:t> время).</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постоянный </a:t>
            </a:r>
            <a:r>
              <a:rPr lang="ru-RU" sz="2400" dirty="0">
                <a:latin typeface="Times New Roman"/>
                <a:ea typeface="Times New Roman"/>
                <a:cs typeface="Times New Roman"/>
              </a:rPr>
              <a:t>контроль за такими подростками, но он не должен быть жестоким.</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помощь в обретении друзей</a:t>
            </a:r>
            <a:r>
              <a:rPr lang="ru-RU" sz="2400" dirty="0">
                <a:latin typeface="Times New Roman"/>
                <a:ea typeface="Times New Roman"/>
                <a:cs typeface="Times New Roman"/>
              </a:rPr>
              <a:t>, соответствующих их темпераменту и способных на них положительно воздействовать.</a:t>
            </a:r>
            <a:endParaRPr lang="ru-RU" sz="2400" dirty="0">
              <a:latin typeface="Calibri"/>
              <a:ea typeface="Calibri"/>
              <a:cs typeface="Times New Roman"/>
            </a:endParaRPr>
          </a:p>
          <a:p>
            <a:endParaRPr lang="ru-RU" dirty="0"/>
          </a:p>
        </p:txBody>
      </p:sp>
    </p:spTree>
    <p:extLst>
      <p:ext uri="{BB962C8B-B14F-4D97-AF65-F5344CB8AC3E}">
        <p14:creationId xmlns:p14="http://schemas.microsoft.com/office/powerpoint/2010/main" val="3872744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151" y="0"/>
            <a:ext cx="9616593" cy="1496292"/>
          </a:xfrm>
        </p:spPr>
        <p:txBody>
          <a:bodyPr>
            <a:noAutofit/>
          </a:bodyPr>
          <a:lstStyle/>
          <a:p>
            <a:pPr algn="just"/>
            <a:r>
              <a:rPr lang="ru-RU" sz="2800" b="1" dirty="0">
                <a:ea typeface="Times New Roman"/>
              </a:rPr>
              <a:t>Подростки, впервые совершившие правонарушения, которые являются случайными с точки зрения повода и ситуации, но ранее уже имевшие отклонения от норм поведения </a:t>
            </a:r>
            <a:endParaRPr lang="ru-RU" sz="2800" b="1" dirty="0"/>
          </a:p>
        </p:txBody>
      </p:sp>
      <p:sp>
        <p:nvSpPr>
          <p:cNvPr id="3" name="Объект 2"/>
          <p:cNvSpPr>
            <a:spLocks noGrp="1"/>
          </p:cNvSpPr>
          <p:nvPr>
            <p:ph idx="1"/>
          </p:nvPr>
        </p:nvSpPr>
        <p:spPr>
          <a:xfrm>
            <a:off x="414097" y="1897352"/>
            <a:ext cx="9824411" cy="4960648"/>
          </a:xfrm>
        </p:spPr>
        <p:txBody>
          <a:bodyPr>
            <a:noAutofit/>
          </a:bodyPr>
          <a:lstStyle/>
          <a:p>
            <a:pPr indent="450215" algn="just">
              <a:lnSpc>
                <a:spcPct val="115000"/>
              </a:lnSpc>
              <a:spcAft>
                <a:spcPts val="750"/>
              </a:spcAft>
            </a:pPr>
            <a:r>
              <a:rPr lang="ru-RU" sz="2400" dirty="0" smtClean="0">
                <a:latin typeface="Times New Roman"/>
                <a:ea typeface="Times New Roman"/>
                <a:cs typeface="Times New Roman"/>
              </a:rPr>
              <a:t>установление </a:t>
            </a:r>
            <a:r>
              <a:rPr lang="ru-RU" sz="2400" dirty="0">
                <a:latin typeface="Times New Roman"/>
                <a:ea typeface="Times New Roman"/>
                <a:cs typeface="Times New Roman"/>
              </a:rPr>
              <a:t>жестокого систематического контроля со стороны взрослых.</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обеспечение </a:t>
            </a:r>
            <a:r>
              <a:rPr lang="ru-RU" sz="2400" dirty="0">
                <a:latin typeface="Times New Roman"/>
                <a:ea typeface="Times New Roman"/>
                <a:cs typeface="Times New Roman"/>
              </a:rPr>
              <a:t>постоянного положительного влияния посредством подбора общественного воспитателя, который должен особое внимание сосредоточить на повышение роли коллектива, где учится подросток, и определении содержания досуговой деятельности последнего.</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поощрение положительных моментов </a:t>
            </a:r>
            <a:r>
              <a:rPr lang="ru-RU" sz="2400" dirty="0">
                <a:latin typeface="Times New Roman"/>
                <a:ea typeface="Times New Roman"/>
                <a:cs typeface="Times New Roman"/>
              </a:rPr>
              <a:t>в поведении педагогически запущенных подростков, постоянно держать в поле зрения все виды связей подростков с микросредой.</a:t>
            </a:r>
            <a:endParaRPr lang="ru-RU" sz="2400" dirty="0">
              <a:latin typeface="Calibri"/>
              <a:ea typeface="Calibri"/>
              <a:cs typeface="Times New Roman"/>
            </a:endParaRPr>
          </a:p>
          <a:p>
            <a:endParaRPr lang="ru-RU" sz="2400" dirty="0"/>
          </a:p>
        </p:txBody>
      </p:sp>
    </p:spTree>
    <p:extLst>
      <p:ext uri="{BB962C8B-B14F-4D97-AF65-F5344CB8AC3E}">
        <p14:creationId xmlns:p14="http://schemas.microsoft.com/office/powerpoint/2010/main" val="306625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17" y="138544"/>
            <a:ext cx="10016837" cy="1440874"/>
          </a:xfrm>
        </p:spPr>
        <p:txBody>
          <a:bodyPr>
            <a:normAutofit fontScale="90000"/>
          </a:bodyPr>
          <a:lstStyle/>
          <a:p>
            <a:r>
              <a:rPr lang="ru-RU" b="1" dirty="0">
                <a:ea typeface="Times New Roman"/>
              </a:rPr>
              <a:t>Подростки, совершившие правонарушения, которые обусловлены их общей нравственной деформацией </a:t>
            </a:r>
            <a:endParaRPr lang="ru-RU" b="1" dirty="0"/>
          </a:p>
        </p:txBody>
      </p:sp>
      <p:sp>
        <p:nvSpPr>
          <p:cNvPr id="3" name="Объект 2"/>
          <p:cNvSpPr>
            <a:spLocks noGrp="1"/>
          </p:cNvSpPr>
          <p:nvPr>
            <p:ph idx="1"/>
          </p:nvPr>
        </p:nvSpPr>
        <p:spPr>
          <a:xfrm>
            <a:off x="207818" y="1828801"/>
            <a:ext cx="9961418" cy="4807526"/>
          </a:xfrm>
        </p:spPr>
        <p:txBody>
          <a:bodyPr>
            <a:normAutofit lnSpcReduction="10000"/>
          </a:bodyPr>
          <a:lstStyle/>
          <a:p>
            <a:pPr indent="450215" algn="just">
              <a:lnSpc>
                <a:spcPct val="115000"/>
              </a:lnSpc>
              <a:spcAft>
                <a:spcPts val="750"/>
              </a:spcAft>
            </a:pPr>
            <a:r>
              <a:rPr lang="ru-RU" sz="2400" dirty="0" smtClean="0">
                <a:latin typeface="Times New Roman"/>
                <a:ea typeface="Times New Roman"/>
                <a:cs typeface="Times New Roman"/>
              </a:rPr>
              <a:t>систематический, </a:t>
            </a:r>
            <a:r>
              <a:rPr lang="ru-RU" sz="2400" dirty="0">
                <a:latin typeface="Times New Roman"/>
                <a:ea typeface="Times New Roman"/>
                <a:cs typeface="Times New Roman"/>
              </a:rPr>
              <a:t>но и </a:t>
            </a:r>
            <a:r>
              <a:rPr lang="ru-RU" sz="2400" dirty="0" smtClean="0">
                <a:latin typeface="Times New Roman"/>
                <a:ea typeface="Times New Roman"/>
                <a:cs typeface="Times New Roman"/>
              </a:rPr>
              <a:t>всесторонний контроль </a:t>
            </a:r>
            <a:r>
              <a:rPr lang="ru-RU" sz="2400" dirty="0">
                <a:latin typeface="Times New Roman"/>
                <a:ea typeface="Times New Roman"/>
                <a:cs typeface="Times New Roman"/>
              </a:rPr>
              <a:t>за </a:t>
            </a:r>
            <a:r>
              <a:rPr lang="ru-RU" sz="2400" dirty="0" smtClean="0">
                <a:latin typeface="Times New Roman"/>
                <a:ea typeface="Times New Roman"/>
                <a:cs typeface="Times New Roman"/>
              </a:rPr>
              <a:t>выполнением </a:t>
            </a:r>
            <a:r>
              <a:rPr lang="ru-RU" sz="2400" dirty="0">
                <a:latin typeface="Times New Roman"/>
                <a:ea typeface="Times New Roman"/>
                <a:cs typeface="Times New Roman"/>
              </a:rPr>
              <a:t>общественных </a:t>
            </a:r>
            <a:r>
              <a:rPr lang="ru-RU" sz="2400" dirty="0" smtClean="0">
                <a:latin typeface="Times New Roman"/>
                <a:ea typeface="Times New Roman"/>
                <a:cs typeface="Times New Roman"/>
              </a:rPr>
              <a:t>норм.</a:t>
            </a:r>
            <a:endParaRPr lang="ru-RU" sz="2400" dirty="0">
              <a:latin typeface="Calibri"/>
              <a:ea typeface="Calibri"/>
              <a:cs typeface="Times New Roman"/>
            </a:endParaRPr>
          </a:p>
          <a:p>
            <a:pPr indent="450215" algn="just">
              <a:lnSpc>
                <a:spcPct val="115000"/>
              </a:lnSpc>
              <a:spcAft>
                <a:spcPts val="750"/>
              </a:spcAft>
            </a:pPr>
            <a:r>
              <a:rPr lang="ru-RU" sz="2400" dirty="0" smtClean="0">
                <a:latin typeface="Times New Roman"/>
                <a:ea typeface="Times New Roman"/>
                <a:cs typeface="Times New Roman"/>
              </a:rPr>
              <a:t>изоляция </a:t>
            </a:r>
            <a:r>
              <a:rPr lang="ru-RU" sz="2400" dirty="0">
                <a:latin typeface="Times New Roman"/>
                <a:ea typeface="Times New Roman"/>
                <a:cs typeface="Times New Roman"/>
              </a:rPr>
              <a:t>от отрицательного влияния группы с асоциальным поведением на основе включения в общение с теми объединениями подростков, для которых характерно ярко выраженная, общественная, ценная деятельность.</a:t>
            </a:r>
            <a:endParaRPr lang="ru-RU" sz="2400" dirty="0">
              <a:latin typeface="Calibri"/>
              <a:ea typeface="Calibri"/>
              <a:cs typeface="Times New Roman"/>
            </a:endParaRPr>
          </a:p>
          <a:p>
            <a:pPr indent="450215" algn="just">
              <a:lnSpc>
                <a:spcPct val="115000"/>
              </a:lnSpc>
              <a:spcAft>
                <a:spcPts val="750"/>
              </a:spcAft>
            </a:pPr>
            <a:r>
              <a:rPr lang="ru-RU" sz="2400" dirty="0">
                <a:latin typeface="Times New Roman"/>
                <a:ea typeface="Times New Roman"/>
                <a:cs typeface="Times New Roman"/>
              </a:rPr>
              <a:t>Общественным воспитателям надо бывать чаще с подшефным подростком в его свободное время.</a:t>
            </a:r>
            <a:endParaRPr lang="ru-RU" sz="2400" dirty="0">
              <a:latin typeface="Calibri"/>
              <a:ea typeface="Calibri"/>
              <a:cs typeface="Times New Roman"/>
            </a:endParaRPr>
          </a:p>
          <a:p>
            <a:pPr indent="450215" algn="just">
              <a:lnSpc>
                <a:spcPct val="115000"/>
              </a:lnSpc>
              <a:spcAft>
                <a:spcPts val="750"/>
              </a:spcAft>
            </a:pPr>
            <a:r>
              <a:rPr lang="ru-RU" sz="2400" dirty="0">
                <a:latin typeface="Times New Roman"/>
                <a:ea typeface="Times New Roman"/>
                <a:cs typeface="Times New Roman"/>
              </a:rPr>
              <a:t>Поощрять подростков следует только тогда, когда данное ему общественно полезное поручение выполнено до конца.</a:t>
            </a:r>
            <a:endParaRPr lang="ru-RU" sz="2400" dirty="0">
              <a:latin typeface="Calibri"/>
              <a:ea typeface="Calibri"/>
              <a:cs typeface="Times New Roman"/>
            </a:endParaRPr>
          </a:p>
          <a:p>
            <a:endParaRPr lang="ru-RU" dirty="0"/>
          </a:p>
        </p:txBody>
      </p:sp>
    </p:spTree>
    <p:extLst>
      <p:ext uri="{BB962C8B-B14F-4D97-AF65-F5344CB8AC3E}">
        <p14:creationId xmlns:p14="http://schemas.microsoft.com/office/powerpoint/2010/main" val="1602651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692" y="-1"/>
            <a:ext cx="9725890" cy="1274619"/>
          </a:xfrm>
        </p:spPr>
        <p:txBody>
          <a:bodyPr>
            <a:normAutofit fontScale="90000"/>
          </a:bodyPr>
          <a:lstStyle/>
          <a:p>
            <a:r>
              <a:rPr lang="ru-RU" b="1" dirty="0">
                <a:ea typeface="Times New Roman"/>
              </a:rPr>
              <a:t>Подростки, характеризующиеся устойчивой антиобщественной направленностью. </a:t>
            </a:r>
            <a:endParaRPr lang="ru-RU" b="1" dirty="0"/>
          </a:p>
        </p:txBody>
      </p:sp>
      <p:sp>
        <p:nvSpPr>
          <p:cNvPr id="3" name="Объект 2"/>
          <p:cNvSpPr>
            <a:spLocks noGrp="1"/>
          </p:cNvSpPr>
          <p:nvPr>
            <p:ph idx="1"/>
          </p:nvPr>
        </p:nvSpPr>
        <p:spPr>
          <a:xfrm>
            <a:off x="374073" y="1122217"/>
            <a:ext cx="9531927" cy="5306291"/>
          </a:xfrm>
        </p:spPr>
        <p:txBody>
          <a:bodyPr>
            <a:normAutofit/>
          </a:bodyPr>
          <a:lstStyle/>
          <a:p>
            <a:pPr indent="450215" algn="just">
              <a:lnSpc>
                <a:spcPct val="115000"/>
              </a:lnSpc>
              <a:spcAft>
                <a:spcPts val="750"/>
              </a:spcAft>
            </a:pPr>
            <a:r>
              <a:rPr lang="ru-RU" sz="2800" dirty="0">
                <a:latin typeface="Times New Roman"/>
                <a:ea typeface="Times New Roman"/>
              </a:rPr>
              <a:t>Целеустремленность, принципиальность, чуткость и. тактичность воспитания</a:t>
            </a:r>
            <a:endParaRPr lang="ru-RU" sz="2800" dirty="0" smtClean="0">
              <a:latin typeface="Times New Roman"/>
              <a:ea typeface="Times New Roman"/>
              <a:cs typeface="Times New Roman"/>
            </a:endParaRPr>
          </a:p>
          <a:p>
            <a:pPr indent="450215" algn="just">
              <a:lnSpc>
                <a:spcPct val="115000"/>
              </a:lnSpc>
              <a:spcAft>
                <a:spcPts val="750"/>
              </a:spcAft>
            </a:pPr>
            <a:r>
              <a:rPr lang="ru-RU" sz="2800" dirty="0" smtClean="0">
                <a:latin typeface="Times New Roman"/>
                <a:ea typeface="Times New Roman"/>
                <a:cs typeface="Times New Roman"/>
              </a:rPr>
              <a:t>систематический</a:t>
            </a:r>
            <a:r>
              <a:rPr lang="ru-RU" sz="2800" dirty="0">
                <a:latin typeface="Times New Roman"/>
                <a:ea typeface="Times New Roman"/>
                <a:cs typeface="Times New Roman"/>
              </a:rPr>
              <a:t>, всесторонний контроль за деятельностью подростка, за кругом его общения.</a:t>
            </a:r>
            <a:endParaRPr lang="ru-RU" sz="2800" dirty="0">
              <a:latin typeface="Calibri"/>
              <a:ea typeface="Calibri"/>
              <a:cs typeface="Times New Roman"/>
            </a:endParaRPr>
          </a:p>
          <a:p>
            <a:pPr indent="450215" algn="just">
              <a:lnSpc>
                <a:spcPct val="115000"/>
              </a:lnSpc>
              <a:spcAft>
                <a:spcPts val="750"/>
              </a:spcAft>
            </a:pPr>
            <a:r>
              <a:rPr lang="ru-RU" sz="2800" dirty="0" smtClean="0">
                <a:latin typeface="Times New Roman"/>
                <a:ea typeface="Times New Roman"/>
                <a:cs typeface="Times New Roman"/>
              </a:rPr>
              <a:t>накопление подростком положительный опыт с самого начала работы.</a:t>
            </a:r>
            <a:endParaRPr lang="ru-RU" sz="2800" dirty="0">
              <a:latin typeface="Calibri"/>
              <a:ea typeface="Calibri"/>
              <a:cs typeface="Times New Roman"/>
            </a:endParaRPr>
          </a:p>
          <a:p>
            <a:pPr indent="450215" algn="just">
              <a:lnSpc>
                <a:spcPct val="115000"/>
              </a:lnSpc>
              <a:spcAft>
                <a:spcPts val="750"/>
              </a:spcAft>
            </a:pPr>
            <a:r>
              <a:rPr lang="ru-RU" sz="2800" dirty="0" smtClean="0">
                <a:latin typeface="Times New Roman"/>
                <a:ea typeface="Times New Roman"/>
                <a:cs typeface="Times New Roman"/>
              </a:rPr>
              <a:t>при отсутствии положительной динамики </a:t>
            </a:r>
            <a:r>
              <a:rPr lang="ru-RU" sz="2800" dirty="0">
                <a:latin typeface="Times New Roman"/>
                <a:ea typeface="Times New Roman"/>
                <a:cs typeface="Times New Roman"/>
              </a:rPr>
              <a:t>следует поставить вопрос о его направлении в специальное учебное учреждение.</a:t>
            </a:r>
            <a:endParaRPr lang="ru-RU" sz="2800" dirty="0">
              <a:latin typeface="Calibri"/>
              <a:ea typeface="Calibri"/>
              <a:cs typeface="Times New Roman"/>
            </a:endParaRPr>
          </a:p>
          <a:p>
            <a:endParaRPr lang="ru-RU" dirty="0"/>
          </a:p>
        </p:txBody>
      </p:sp>
    </p:spTree>
    <p:extLst>
      <p:ext uri="{BB962C8B-B14F-4D97-AF65-F5344CB8AC3E}">
        <p14:creationId xmlns:p14="http://schemas.microsoft.com/office/powerpoint/2010/main" val="1690111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69" y="207818"/>
            <a:ext cx="9353357" cy="1274618"/>
          </a:xfrm>
        </p:spPr>
        <p:txBody>
          <a:bodyPr/>
          <a:lstStyle/>
          <a:p>
            <a:r>
              <a:rPr lang="ru-RU" b="1" dirty="0" smtClean="0">
                <a:ea typeface="Times New Roman"/>
              </a:rPr>
              <a:t>Подростки </a:t>
            </a:r>
            <a:r>
              <a:rPr lang="ru-RU" b="1" dirty="0">
                <a:ea typeface="Times New Roman"/>
              </a:rPr>
              <a:t>возбудимого и злопамятного склада личности</a:t>
            </a:r>
            <a:endParaRPr lang="ru-RU" b="1" dirty="0"/>
          </a:p>
        </p:txBody>
      </p:sp>
      <p:sp>
        <p:nvSpPr>
          <p:cNvPr id="3" name="Объект 2"/>
          <p:cNvSpPr>
            <a:spLocks noGrp="1"/>
          </p:cNvSpPr>
          <p:nvPr>
            <p:ph idx="1"/>
          </p:nvPr>
        </p:nvSpPr>
        <p:spPr>
          <a:xfrm>
            <a:off x="568036" y="1634837"/>
            <a:ext cx="9434946" cy="4558146"/>
          </a:xfrm>
        </p:spPr>
        <p:txBody>
          <a:bodyPr>
            <a:noAutofit/>
          </a:bodyPr>
          <a:lstStyle/>
          <a:p>
            <a:pPr marL="0" indent="0">
              <a:lnSpc>
                <a:spcPct val="150000"/>
              </a:lnSpc>
              <a:buNone/>
            </a:pPr>
            <a:r>
              <a:rPr lang="ru-RU" sz="2800" dirty="0" smtClean="0">
                <a:latin typeface="Times New Roman"/>
                <a:ea typeface="Times New Roman"/>
              </a:rPr>
              <a:t>- </a:t>
            </a:r>
            <a:r>
              <a:rPr lang="ru-RU" sz="3200" dirty="0" smtClean="0">
                <a:latin typeface="Times New Roman"/>
                <a:ea typeface="Times New Roman"/>
              </a:rPr>
              <a:t>обращать </a:t>
            </a:r>
            <a:r>
              <a:rPr lang="ru-RU" sz="3200" dirty="0">
                <a:latin typeface="Times New Roman"/>
                <a:ea typeface="Times New Roman"/>
              </a:rPr>
              <a:t>их внимание на социально положительные черты характера (бережливость, аккуратность, внимание к своему здоровью), подчеркивая, что именно это поможет способствовать их жизненному благополучию (уважение окружающих, долголетие, хорошо оплачиваемая </a:t>
            </a:r>
            <a:r>
              <a:rPr lang="ru-RU" sz="3200" dirty="0" smtClean="0">
                <a:latin typeface="Times New Roman"/>
                <a:ea typeface="Times New Roman"/>
              </a:rPr>
              <a:t>работа). </a:t>
            </a:r>
            <a:endParaRPr lang="ru-RU" sz="3200" dirty="0"/>
          </a:p>
        </p:txBody>
      </p:sp>
    </p:spTree>
    <p:extLst>
      <p:ext uri="{BB962C8B-B14F-4D97-AF65-F5344CB8AC3E}">
        <p14:creationId xmlns:p14="http://schemas.microsoft.com/office/powerpoint/2010/main" val="15485107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697" y="235526"/>
            <a:ext cx="9422629" cy="1343891"/>
          </a:xfrm>
        </p:spPr>
        <p:txBody>
          <a:bodyPr/>
          <a:lstStyle/>
          <a:p>
            <a:r>
              <a:rPr lang="ru-RU" b="1" dirty="0" smtClean="0">
                <a:ea typeface="Times New Roman"/>
              </a:rPr>
              <a:t>Подростки </a:t>
            </a:r>
            <a:r>
              <a:rPr lang="ru-RU" b="1" dirty="0">
                <a:ea typeface="Times New Roman"/>
              </a:rPr>
              <a:t>с недостаточной устойчивой центральной нервной системой</a:t>
            </a:r>
            <a:endParaRPr lang="ru-RU" b="1" dirty="0"/>
          </a:p>
        </p:txBody>
      </p:sp>
      <p:sp>
        <p:nvSpPr>
          <p:cNvPr id="3" name="Объект 2"/>
          <p:cNvSpPr>
            <a:spLocks noGrp="1"/>
          </p:cNvSpPr>
          <p:nvPr>
            <p:ph idx="1"/>
          </p:nvPr>
        </p:nvSpPr>
        <p:spPr>
          <a:xfrm>
            <a:off x="471055" y="1745673"/>
            <a:ext cx="8802947" cy="4295689"/>
          </a:xfrm>
        </p:spPr>
        <p:txBody>
          <a:bodyPr>
            <a:noAutofit/>
          </a:bodyPr>
          <a:lstStyle/>
          <a:p>
            <a:r>
              <a:rPr lang="ru-RU" sz="2800" dirty="0" smtClean="0">
                <a:latin typeface="Times New Roman"/>
                <a:ea typeface="Times New Roman"/>
              </a:rPr>
              <a:t>ориентирование подростка </a:t>
            </a:r>
            <a:r>
              <a:rPr lang="ru-RU" sz="2800" dirty="0">
                <a:latin typeface="Times New Roman"/>
                <a:ea typeface="Times New Roman"/>
              </a:rPr>
              <a:t>на избежание конфликтных ситуаций, напоминая, что такие ситуации являются наиболее опасными для </a:t>
            </a:r>
            <a:r>
              <a:rPr lang="ru-RU" sz="2800" dirty="0" smtClean="0">
                <a:latin typeface="Times New Roman"/>
                <a:ea typeface="Times New Roman"/>
              </a:rPr>
              <a:t>них</a:t>
            </a:r>
          </a:p>
          <a:p>
            <a:r>
              <a:rPr lang="ru-RU" sz="2800" dirty="0" smtClean="0">
                <a:latin typeface="Times New Roman"/>
                <a:ea typeface="Times New Roman"/>
              </a:rPr>
              <a:t>возможно медикаментозное </a:t>
            </a:r>
            <a:r>
              <a:rPr lang="ru-RU" sz="2800" dirty="0">
                <a:latin typeface="Times New Roman"/>
                <a:ea typeface="Times New Roman"/>
              </a:rPr>
              <a:t>лечение успокаивающими препаратами, которые может назначить только детский и подростковый </a:t>
            </a:r>
            <a:r>
              <a:rPr lang="ru-RU" sz="2800" dirty="0" smtClean="0">
                <a:latin typeface="Times New Roman"/>
                <a:ea typeface="Times New Roman"/>
              </a:rPr>
              <a:t>врач-психиатр</a:t>
            </a:r>
          </a:p>
          <a:p>
            <a:r>
              <a:rPr lang="ru-RU" sz="2800" dirty="0" smtClean="0">
                <a:latin typeface="Times New Roman"/>
                <a:ea typeface="Times New Roman"/>
              </a:rPr>
              <a:t>организация </a:t>
            </a:r>
            <a:r>
              <a:rPr lang="ru-RU" sz="2800" dirty="0">
                <a:latin typeface="Times New Roman"/>
                <a:ea typeface="Times New Roman"/>
              </a:rPr>
              <a:t>неослабного контроля за учебными и другими видами их деятельности</a:t>
            </a:r>
            <a:endParaRPr lang="ru-RU" sz="2800" dirty="0"/>
          </a:p>
        </p:txBody>
      </p:sp>
    </p:spTree>
    <p:extLst>
      <p:ext uri="{BB962C8B-B14F-4D97-AF65-F5344CB8AC3E}">
        <p14:creationId xmlns:p14="http://schemas.microsoft.com/office/powerpoint/2010/main" val="768084817"/>
      </p:ext>
    </p:extLst>
  </p:cSld>
  <p:clrMapOvr>
    <a:masterClrMapping/>
  </p:clrMapOvr>
</p:sld>
</file>

<file path=ppt/theme/theme1.xml><?xml version="1.0" encoding="utf-8"?>
<a:theme xmlns:a="http://schemas.openxmlformats.org/drawingml/2006/main" name="Аспект">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400</TotalTime>
  <Words>1236</Words>
  <Application>Microsoft Office PowerPoint</Application>
  <PresentationFormat>Произвольный</PresentationFormat>
  <Paragraphs>89</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Аспект</vt:lpstr>
      <vt:lpstr> «Индивидуальная работа с несовершеннолетними, проявляющими девиантное поведение»</vt:lpstr>
      <vt:lpstr>Причины отклонения от норм поведения </vt:lpstr>
      <vt:lpstr>Группы подростков с отклоняющимся поведением. </vt:lpstr>
      <vt:lpstr>Подростки, впервые совершившие проступок, или так называемые «случайные» нарушители. </vt:lpstr>
      <vt:lpstr>Подростки, впервые совершившие правонарушения, которые являются случайными с точки зрения повода и ситуации, но ранее уже имевшие отклонения от норм поведения </vt:lpstr>
      <vt:lpstr>Подростки, совершившие правонарушения, которые обусловлены их общей нравственной деформацией </vt:lpstr>
      <vt:lpstr>Подростки, характеризующиеся устойчивой антиобщественной направленностью. </vt:lpstr>
      <vt:lpstr>Подростки возбудимого и злопамятного склада личности</vt:lpstr>
      <vt:lpstr>Подростки с недостаточной устойчивой центральной нервной системой</vt:lpstr>
      <vt:lpstr>Презентация PowerPoint</vt:lpstr>
      <vt:lpstr>Подростки «необщительного» типа (замкнутые)</vt:lpstr>
      <vt:lpstr>Методы коррекции девиантного поведения  </vt:lpstr>
      <vt:lpstr>Стимулирование позитивной мотивации: </vt:lpstr>
      <vt:lpstr>Презентация PowerPoint</vt:lpstr>
      <vt:lpstr>Презентация PowerPoint</vt:lpstr>
      <vt:lpstr>Презентация PowerPoint</vt:lpstr>
      <vt:lpstr>Презентация PowerPoint</vt:lpstr>
      <vt:lpstr>Рекомендации для родителей и учителей при работе (общении) с детьми с девиантным поведением: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образовательного процесса  детей с ОВЗ и детей-инвалидов   Методические рекомендации для педагогов дополнительного образования</dc:title>
  <dc:creator>Евгения</dc:creator>
  <cp:lastModifiedBy>Психол. служба</cp:lastModifiedBy>
  <cp:revision>34</cp:revision>
  <dcterms:created xsi:type="dcterms:W3CDTF">2020-02-11T07:14:31Z</dcterms:created>
  <dcterms:modified xsi:type="dcterms:W3CDTF">2023-03-28T09:15:23Z</dcterms:modified>
</cp:coreProperties>
</file>